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210 네모진 Ultra-Bold" panose="020B0600000101010101" charset="-127"/>
      <p:regular r:id="rId22"/>
    </p:embeddedFont>
    <p:embeddedFont>
      <p:font typeface="용이고딕-레귤러" panose="020B0600000101010101" charset="-127"/>
      <p:regular r:id="rId23"/>
    </p:embeddedFont>
    <p:embeddedFont>
      <p:font typeface="용이고딕-레귤러 Bold" panose="020B0600000101010101" charset="-127"/>
      <p:regular r:id="rId24"/>
    </p:embeddedFont>
    <p:embeddedFont>
      <p:font typeface="Montserrat Classic Bold" panose="020B0600000101010101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26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93679" y="3559142"/>
            <a:ext cx="8070563" cy="5968714"/>
          </a:xfrm>
          <a:custGeom>
            <a:avLst/>
            <a:gdLst/>
            <a:ahLst/>
            <a:cxnLst/>
            <a:rect l="l" t="t" r="r" b="b"/>
            <a:pathLst>
              <a:path w="8070563" h="5968714">
                <a:moveTo>
                  <a:pt x="0" y="0"/>
                </a:moveTo>
                <a:lnTo>
                  <a:pt x="8070563" y="0"/>
                </a:lnTo>
                <a:lnTo>
                  <a:pt x="8070563" y="5968714"/>
                </a:lnTo>
                <a:lnTo>
                  <a:pt x="0" y="596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67343" y="1907423"/>
            <a:ext cx="9624317" cy="7951351"/>
            <a:chOff x="0" y="0"/>
            <a:chExt cx="12832423" cy="10601802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2832423" cy="4031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101"/>
                </a:lnSpc>
              </a:pPr>
              <a:r>
                <a:rPr lang="en-US" sz="9529">
                  <a:solidFill>
                    <a:srgbClr val="FFFFFF"/>
                  </a:solidFill>
                  <a:ea typeface="210 네모진 Ultra-Bold"/>
                </a:rPr>
                <a:t>실증적소프트웨어프로젝트 최종발표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242277"/>
              <a:ext cx="12832423" cy="6359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4"/>
                </a:lnSpc>
              </a:pPr>
              <a:r>
                <a:rPr lang="en-US" sz="3145" dirty="0" err="1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빅브라더</a:t>
              </a:r>
              <a:r>
                <a:rPr lang="en-US" sz="3145" dirty="0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(7조)</a:t>
              </a:r>
            </a:p>
            <a:p>
              <a:pPr algn="l">
                <a:lnSpc>
                  <a:spcPts val="3774"/>
                </a:lnSpc>
              </a:pPr>
              <a:endParaRPr lang="en-US" sz="3145" dirty="0">
                <a:solidFill>
                  <a:srgbClr val="82D1FF"/>
                </a:solidFill>
                <a:latin typeface="용이고딕-레귤러"/>
                <a:ea typeface="용이고딕-레귤러"/>
              </a:endParaRPr>
            </a:p>
            <a:p>
              <a:pPr algn="l">
                <a:lnSpc>
                  <a:spcPts val="3774"/>
                </a:lnSpc>
              </a:pPr>
              <a:r>
                <a:rPr lang="en-US" sz="3145" dirty="0" err="1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팀장</a:t>
              </a:r>
              <a:r>
                <a:rPr lang="en-US" sz="3145" dirty="0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 : </a:t>
              </a:r>
            </a:p>
            <a:p>
              <a:pPr algn="l">
                <a:lnSpc>
                  <a:spcPts val="3774"/>
                </a:lnSpc>
              </a:pPr>
              <a:r>
                <a:rPr lang="en-US" sz="3145" dirty="0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2143017 </a:t>
              </a:r>
              <a:r>
                <a:rPr lang="en-US" sz="3145" dirty="0" err="1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박진서</a:t>
              </a:r>
              <a:endParaRPr lang="en-US" sz="3145" dirty="0">
                <a:solidFill>
                  <a:srgbClr val="82D1FF"/>
                </a:solidFill>
                <a:latin typeface="용이고딕-레귤러"/>
                <a:ea typeface="용이고딕-레귤러"/>
              </a:endParaRPr>
            </a:p>
            <a:p>
              <a:pPr algn="l">
                <a:lnSpc>
                  <a:spcPts val="3774"/>
                </a:lnSpc>
              </a:pPr>
              <a:r>
                <a:rPr lang="en-US" sz="3145" dirty="0" err="1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팀원</a:t>
              </a:r>
              <a:r>
                <a:rPr lang="en-US" sz="3145" dirty="0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:</a:t>
              </a:r>
            </a:p>
            <a:p>
              <a:pPr algn="l">
                <a:lnSpc>
                  <a:spcPts val="3774"/>
                </a:lnSpc>
              </a:pPr>
              <a:r>
                <a:rPr lang="en-US" sz="3145" dirty="0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1904919 </a:t>
              </a:r>
              <a:r>
                <a:rPr lang="en-US" sz="3145" dirty="0" err="1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박성민</a:t>
              </a:r>
              <a:endParaRPr lang="en-US" sz="3145" dirty="0">
                <a:solidFill>
                  <a:srgbClr val="82D1FF"/>
                </a:solidFill>
                <a:latin typeface="용이고딕-레귤러"/>
                <a:ea typeface="용이고딕-레귤러"/>
              </a:endParaRPr>
            </a:p>
            <a:p>
              <a:pPr algn="l">
                <a:lnSpc>
                  <a:spcPts val="3774"/>
                </a:lnSpc>
              </a:pPr>
              <a:r>
                <a:rPr lang="en-US" sz="3145" dirty="0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2155131 </a:t>
              </a:r>
              <a:r>
                <a:rPr lang="en-US" sz="3145" dirty="0" err="1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이영찬</a:t>
              </a:r>
              <a:endParaRPr lang="en-US" sz="3145" dirty="0">
                <a:solidFill>
                  <a:srgbClr val="82D1FF"/>
                </a:solidFill>
                <a:latin typeface="용이고딕-레귤러"/>
                <a:ea typeface="용이고딕-레귤러"/>
              </a:endParaRPr>
            </a:p>
            <a:p>
              <a:pPr algn="l">
                <a:lnSpc>
                  <a:spcPts val="3774"/>
                </a:lnSpc>
              </a:pPr>
              <a:r>
                <a:rPr lang="en-US" sz="3145" dirty="0">
                  <a:solidFill>
                    <a:srgbClr val="82D1FF"/>
                  </a:solidFill>
                  <a:latin typeface="용이고딕-레귤러"/>
                  <a:ea typeface="용이고딕-레귤러"/>
                </a:rPr>
                <a:t>2155129 이승훈</a:t>
              </a:r>
            </a:p>
            <a:p>
              <a:pPr algn="l">
                <a:lnSpc>
                  <a:spcPts val="3774"/>
                </a:lnSpc>
              </a:pPr>
              <a:endParaRPr lang="en-US" sz="3145" dirty="0">
                <a:solidFill>
                  <a:srgbClr val="82D1FF"/>
                </a:solidFill>
                <a:latin typeface="용이고딕-레귤러"/>
                <a:ea typeface="용이고딕-레귤러"/>
              </a:endParaRPr>
            </a:p>
            <a:p>
              <a:pPr algn="l">
                <a:lnSpc>
                  <a:spcPts val="3774"/>
                </a:lnSpc>
              </a:pPr>
              <a:r>
                <a:rPr lang="en-US" sz="3145" dirty="0" err="1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주제</a:t>
              </a:r>
              <a:r>
                <a:rPr lang="en-US" sz="3145" dirty="0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 : CMM </a:t>
              </a:r>
              <a:r>
                <a:rPr lang="en-US" sz="3145" dirty="0" err="1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측정데이터</a:t>
              </a:r>
              <a:r>
                <a:rPr lang="en-US" sz="3145" dirty="0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 </a:t>
              </a:r>
              <a:r>
                <a:rPr lang="en-US" sz="3145" dirty="0" err="1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이상치</a:t>
              </a:r>
              <a:r>
                <a:rPr lang="en-US" sz="3145" dirty="0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 </a:t>
              </a:r>
              <a:r>
                <a:rPr lang="en-US" sz="3145" dirty="0" err="1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탐지를</a:t>
              </a:r>
              <a:r>
                <a:rPr lang="en-US" sz="3145" dirty="0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 </a:t>
              </a:r>
              <a:r>
                <a:rPr lang="en-US" sz="3145" dirty="0" err="1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위한</a:t>
              </a:r>
              <a:r>
                <a:rPr lang="en-US" sz="3145" dirty="0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 </a:t>
              </a:r>
              <a:r>
                <a:rPr lang="en-US" sz="3145" dirty="0" err="1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딥러닝</a:t>
              </a:r>
              <a:r>
                <a:rPr lang="en-US" sz="3145" dirty="0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 </a:t>
              </a:r>
              <a:r>
                <a:rPr lang="en-US" sz="3145" dirty="0" err="1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모듈</a:t>
              </a:r>
              <a:r>
                <a:rPr lang="en-US" sz="3145" dirty="0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 </a:t>
              </a:r>
              <a:r>
                <a:rPr lang="en-US" sz="3145" dirty="0" err="1">
                  <a:solidFill>
                    <a:srgbClr val="FFFFFF"/>
                  </a:solidFill>
                  <a:latin typeface="용이고딕-레귤러"/>
                  <a:ea typeface="용이고딕-레귤러"/>
                </a:rPr>
                <a:t>개발</a:t>
              </a:r>
              <a:endParaRPr lang="en-US" sz="3145" dirty="0">
                <a:solidFill>
                  <a:srgbClr val="FFFFFF"/>
                </a:solidFill>
                <a:latin typeface="용이고딕-레귤러"/>
                <a:ea typeface="용이고딕-레귤러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80419" y="714523"/>
            <a:ext cx="3443511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0"/>
              </a:lnSpc>
            </a:pPr>
            <a:r>
              <a:rPr lang="ko-KR" altLang="en-US" sz="7000" dirty="0">
                <a:solidFill>
                  <a:srgbClr val="003EA8"/>
                </a:solidFill>
                <a:ea typeface="용이고딕-레귤러 Bold"/>
              </a:rPr>
              <a:t>개선</a:t>
            </a:r>
            <a:r>
              <a:rPr lang="en-US" sz="7000" dirty="0">
                <a:solidFill>
                  <a:srgbClr val="003EA8"/>
                </a:solidFill>
                <a:ea typeface="용이고딕-레귤러 Bold"/>
              </a:rPr>
              <a:t> </a:t>
            </a:r>
            <a:r>
              <a:rPr lang="en-US" sz="7000" dirty="0" err="1">
                <a:solidFill>
                  <a:srgbClr val="003EA8"/>
                </a:solidFill>
                <a:ea typeface="용이고딕-레귤러 Bold"/>
              </a:rPr>
              <a:t>상황</a:t>
            </a:r>
            <a:endParaRPr lang="en-US" sz="7000" dirty="0">
              <a:solidFill>
                <a:srgbClr val="003EA8"/>
              </a:solidFill>
              <a:ea typeface="용이고딕-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1054071" y="931058"/>
            <a:ext cx="447335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94EB"/>
                </a:solidFill>
                <a:latin typeface="Montserrat Classic Bold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90927" y="1192996"/>
            <a:ext cx="206597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(중간 발표 이후)</a:t>
            </a:r>
          </a:p>
        </p:txBody>
      </p:sp>
      <p:sp>
        <p:nvSpPr>
          <p:cNvPr id="5" name="Freeform 5"/>
          <p:cNvSpPr/>
          <p:nvPr/>
        </p:nvSpPr>
        <p:spPr>
          <a:xfrm>
            <a:off x="500301" y="7769203"/>
            <a:ext cx="820222" cy="584798"/>
          </a:xfrm>
          <a:custGeom>
            <a:avLst/>
            <a:gdLst/>
            <a:ahLst/>
            <a:cxnLst/>
            <a:rect l="l" t="t" r="r" b="b"/>
            <a:pathLst>
              <a:path w="820222" h="584798">
                <a:moveTo>
                  <a:pt x="0" y="0"/>
                </a:moveTo>
                <a:lnTo>
                  <a:pt x="820222" y="0"/>
                </a:lnTo>
                <a:lnTo>
                  <a:pt x="820222" y="584798"/>
                </a:lnTo>
                <a:lnTo>
                  <a:pt x="0" y="584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57708" y="7261503"/>
            <a:ext cx="5784449" cy="148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ko-KR" altLang="en-US" sz="2500" dirty="0">
                <a:solidFill>
                  <a:srgbClr val="0094EB"/>
                </a:solidFill>
                <a:ea typeface="용이고딕-레귤러"/>
              </a:rPr>
              <a:t>보류 판정의 범위가 너무 넓어</a:t>
            </a:r>
            <a:endParaRPr lang="en-US" altLang="ko-KR" sz="2500" dirty="0">
              <a:solidFill>
                <a:srgbClr val="0094EB"/>
              </a:solidFill>
              <a:ea typeface="용이고딕-레귤러"/>
            </a:endParaRP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94EB"/>
                </a:solidFill>
                <a:ea typeface="용이고딕-레귤러"/>
              </a:rPr>
              <a:t>오히려</a:t>
            </a:r>
            <a:r>
              <a:rPr lang="en-US" sz="2500" dirty="0">
                <a:solidFill>
                  <a:srgbClr val="0094EB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ea typeface="용이고딕-레귤러"/>
              </a:rPr>
              <a:t>학습에</a:t>
            </a:r>
            <a:r>
              <a:rPr lang="en-US" sz="2500" dirty="0">
                <a:solidFill>
                  <a:srgbClr val="0094EB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ea typeface="용이고딕-레귤러"/>
              </a:rPr>
              <a:t>방해가</a:t>
            </a:r>
            <a:r>
              <a:rPr lang="en-US" sz="2500" dirty="0">
                <a:solidFill>
                  <a:srgbClr val="0094EB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ea typeface="용이고딕-레귤러"/>
              </a:rPr>
              <a:t>되었기</a:t>
            </a:r>
            <a:r>
              <a:rPr lang="en-US" sz="2500" dirty="0">
                <a:solidFill>
                  <a:srgbClr val="0094EB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ea typeface="용이고딕-레귤러"/>
              </a:rPr>
              <a:t>때문에</a:t>
            </a:r>
            <a:endParaRPr lang="en-US" sz="2500" dirty="0">
              <a:solidFill>
                <a:srgbClr val="0094EB"/>
              </a:solidFill>
              <a:ea typeface="용이고딕-레귤러"/>
            </a:endParaRPr>
          </a:p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현재는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보류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데이터를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배제하여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진행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중.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7708" y="2932894"/>
            <a:ext cx="5765372" cy="76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4800" dirty="0" err="1">
                <a:solidFill>
                  <a:srgbClr val="003EA8"/>
                </a:solidFill>
                <a:ea typeface="용이고딕-레귤러 Bold"/>
              </a:rPr>
              <a:t>보류</a:t>
            </a:r>
            <a:r>
              <a:rPr lang="en-US" sz="4800" dirty="0">
                <a:solidFill>
                  <a:srgbClr val="003EA8"/>
                </a:solidFill>
                <a:ea typeface="용이고딕-레귤러 Bold"/>
              </a:rPr>
              <a:t> </a:t>
            </a:r>
            <a:r>
              <a:rPr lang="en-US" sz="4800" dirty="0" err="1">
                <a:solidFill>
                  <a:srgbClr val="003EA8"/>
                </a:solidFill>
                <a:ea typeface="용이고딕-레귤러 Bold"/>
              </a:rPr>
              <a:t>데이터에</a:t>
            </a:r>
            <a:r>
              <a:rPr lang="en-US" sz="4800" dirty="0">
                <a:solidFill>
                  <a:srgbClr val="003EA8"/>
                </a:solidFill>
                <a:ea typeface="용이고딕-레귤러 Bold"/>
              </a:rPr>
              <a:t> </a:t>
            </a:r>
            <a:r>
              <a:rPr lang="en-US" sz="4800" dirty="0" err="1">
                <a:solidFill>
                  <a:srgbClr val="003EA8"/>
                </a:solidFill>
                <a:ea typeface="용이고딕-레귤러 Bold"/>
              </a:rPr>
              <a:t>대한</a:t>
            </a:r>
            <a:r>
              <a:rPr lang="en-US" sz="4800" dirty="0">
                <a:solidFill>
                  <a:srgbClr val="003EA8"/>
                </a:solidFill>
                <a:ea typeface="용이고딕-레귤러 Bold"/>
              </a:rPr>
              <a:t> </a:t>
            </a:r>
            <a:r>
              <a:rPr lang="en-US" sz="4800" dirty="0" err="1">
                <a:solidFill>
                  <a:srgbClr val="003EA8"/>
                </a:solidFill>
                <a:ea typeface="용이고딕-레귤러 Bold"/>
              </a:rPr>
              <a:t>처리</a:t>
            </a:r>
            <a:endParaRPr lang="en-US" sz="4800" dirty="0">
              <a:solidFill>
                <a:srgbClr val="003EA8"/>
              </a:solidFill>
              <a:ea typeface="용이고딕-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96026" y="3867956"/>
            <a:ext cx="6009755" cy="3547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974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데이터셋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중에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정상이나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불량이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데이터에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   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비해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보류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데이터가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매우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많이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존재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.          (60개의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정상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, 15개의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불량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, 58개의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보류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)</a:t>
            </a:r>
          </a:p>
          <a:p>
            <a:pPr marL="539749" lvl="1" indent="-269875" algn="ctr">
              <a:lnSpc>
                <a:spcPts val="3974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중간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발표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시점에서는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실무자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면담에서의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  </a:t>
            </a:r>
          </a:p>
          <a:p>
            <a:pPr marL="269874" lvl="1" algn="ctr">
              <a:lnSpc>
                <a:spcPts val="3974"/>
              </a:lnSpc>
            </a:pP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답변을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바탕으로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보류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데이터를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불량데이터로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처리하여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딥러닝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학습을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진행</a:t>
            </a:r>
            <a:endParaRPr lang="en-US" sz="2499" dirty="0">
              <a:solidFill>
                <a:srgbClr val="000000"/>
              </a:solidFill>
              <a:ea typeface="용이고딕-레귤러"/>
            </a:endParaRPr>
          </a:p>
          <a:p>
            <a:pPr algn="ctr">
              <a:lnSpc>
                <a:spcPts val="3974"/>
              </a:lnSpc>
            </a:pPr>
            <a:endParaRPr lang="en-US" sz="2499" dirty="0">
              <a:solidFill>
                <a:srgbClr val="000000"/>
              </a:solidFill>
              <a:ea typeface="용이고딕-레귤러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38092" y="2965522"/>
            <a:ext cx="7160477" cy="4355957"/>
          </a:xfrm>
          <a:custGeom>
            <a:avLst/>
            <a:gdLst/>
            <a:ahLst/>
            <a:cxnLst/>
            <a:rect l="l" t="t" r="r" b="b"/>
            <a:pathLst>
              <a:path w="7160477" h="4355957">
                <a:moveTo>
                  <a:pt x="0" y="0"/>
                </a:moveTo>
                <a:lnTo>
                  <a:pt x="7160477" y="0"/>
                </a:lnTo>
                <a:lnTo>
                  <a:pt x="7160477" y="4355956"/>
                </a:lnTo>
                <a:lnTo>
                  <a:pt x="0" y="4355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94525" y="7544380"/>
            <a:ext cx="54476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808080"/>
                </a:solidFill>
                <a:latin typeface="용이고딕-레귤러"/>
                <a:ea typeface="용이고딕-레귤러"/>
              </a:rPr>
              <a:t>품질상태 (0 : 불량, 1 : 정상, 2 : 보류)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246" y="3128601"/>
            <a:ext cx="10756962" cy="1032415"/>
          </a:xfrm>
          <a:custGeom>
            <a:avLst/>
            <a:gdLst/>
            <a:ahLst/>
            <a:cxnLst/>
            <a:rect l="l" t="t" r="r" b="b"/>
            <a:pathLst>
              <a:path w="10756962" h="1032415">
                <a:moveTo>
                  <a:pt x="0" y="0"/>
                </a:moveTo>
                <a:lnTo>
                  <a:pt x="10756962" y="0"/>
                </a:lnTo>
                <a:lnTo>
                  <a:pt x="10756962" y="1032415"/>
                </a:lnTo>
                <a:lnTo>
                  <a:pt x="0" y="1032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1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84246" y="5610746"/>
            <a:ext cx="11332567" cy="951376"/>
          </a:xfrm>
          <a:custGeom>
            <a:avLst/>
            <a:gdLst/>
            <a:ahLst/>
            <a:cxnLst/>
            <a:rect l="l" t="t" r="r" b="b"/>
            <a:pathLst>
              <a:path w="11332567" h="951376">
                <a:moveTo>
                  <a:pt x="0" y="0"/>
                </a:moveTo>
                <a:lnTo>
                  <a:pt x="11332567" y="0"/>
                </a:lnTo>
                <a:lnTo>
                  <a:pt x="11332567" y="951376"/>
                </a:lnTo>
                <a:lnTo>
                  <a:pt x="0" y="951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384246" y="4351516"/>
            <a:ext cx="15613467" cy="11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8"/>
              </a:lnSpc>
            </a:pPr>
            <a:r>
              <a:rPr lang="en-US" sz="2598" spc="23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딥러닝</a:t>
            </a:r>
            <a:r>
              <a:rPr lang="en-US" sz="2598" spc="23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3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샘플</a:t>
            </a:r>
            <a:r>
              <a:rPr lang="en-US" sz="2598" spc="23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B(</a:t>
            </a:r>
            <a:r>
              <a:rPr lang="en-US" sz="2598" spc="23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측정값</a:t>
            </a:r>
            <a:r>
              <a:rPr lang="en-US" sz="2598" spc="23" dirty="0">
                <a:solidFill>
                  <a:srgbClr val="333333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598" spc="23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기준값</a:t>
            </a:r>
            <a:r>
              <a:rPr lang="en-US" sz="2598" spc="23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3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등의</a:t>
            </a:r>
            <a:r>
              <a:rPr lang="en-US" sz="2598" spc="23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3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판정을</a:t>
            </a:r>
            <a:r>
              <a:rPr lang="en-US" sz="2598" spc="23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3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제외한</a:t>
            </a:r>
            <a:r>
              <a:rPr lang="en-US" sz="2598" spc="23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3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모든</a:t>
            </a:r>
            <a:r>
              <a:rPr lang="en-US" sz="2598" spc="23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열 </a:t>
            </a:r>
            <a:r>
              <a:rPr lang="en-US" sz="2598" spc="23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사용</a:t>
            </a:r>
            <a:r>
              <a:rPr lang="en-US" sz="2598" spc="23" dirty="0">
                <a:solidFill>
                  <a:srgbClr val="333333"/>
                </a:solidFill>
                <a:latin typeface="용이고딕-레귤러"/>
                <a:ea typeface="용이고딕-레귤러"/>
              </a:rPr>
              <a:t>, Early Stopping </a:t>
            </a:r>
            <a:r>
              <a:rPr lang="en-US" sz="2598" spc="23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기법</a:t>
            </a:r>
            <a:r>
              <a:rPr lang="en-US" sz="2598" spc="23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3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적용</a:t>
            </a:r>
            <a:r>
              <a:rPr lang="en-US" sz="2598" spc="23" dirty="0">
                <a:solidFill>
                  <a:srgbClr val="333333"/>
                </a:solidFill>
                <a:latin typeface="용이고딕-레귤러"/>
                <a:ea typeface="용이고딕-레귤러"/>
              </a:rPr>
              <a:t>,</a:t>
            </a:r>
          </a:p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정상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불량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보류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ko-KR" alt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데이터를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모두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사용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)</a:t>
            </a:r>
          </a:p>
        </p:txBody>
      </p:sp>
      <p:sp>
        <p:nvSpPr>
          <p:cNvPr id="5" name="Freeform 5"/>
          <p:cNvSpPr/>
          <p:nvPr/>
        </p:nvSpPr>
        <p:spPr>
          <a:xfrm>
            <a:off x="1384246" y="7647975"/>
            <a:ext cx="11341906" cy="1255562"/>
          </a:xfrm>
          <a:custGeom>
            <a:avLst/>
            <a:gdLst/>
            <a:ahLst/>
            <a:cxnLst/>
            <a:rect l="l" t="t" r="r" b="b"/>
            <a:pathLst>
              <a:path w="11341906" h="1255562">
                <a:moveTo>
                  <a:pt x="0" y="0"/>
                </a:moveTo>
                <a:lnTo>
                  <a:pt x="11341906" y="0"/>
                </a:lnTo>
                <a:lnTo>
                  <a:pt x="11341906" y="1255561"/>
                </a:lnTo>
                <a:lnTo>
                  <a:pt x="0" y="1255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-1054071" y="757386"/>
            <a:ext cx="14542966" cy="1061720"/>
            <a:chOff x="0" y="0"/>
            <a:chExt cx="19390622" cy="1415627"/>
          </a:xfrm>
        </p:grpSpPr>
        <p:sp>
          <p:nvSpPr>
            <p:cNvPr id="7" name="TextBox 7"/>
            <p:cNvSpPr txBox="1"/>
            <p:nvPr/>
          </p:nvSpPr>
          <p:spPr>
            <a:xfrm>
              <a:off x="4712653" y="-47625"/>
              <a:ext cx="14677968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90"/>
                </a:lnSpc>
              </a:pPr>
              <a:r>
                <a:rPr lang="ko-KR" altLang="en-US" sz="7000" dirty="0">
                  <a:solidFill>
                    <a:srgbClr val="003EA8"/>
                  </a:solidFill>
                  <a:ea typeface="용이고딕-레귤러 Bold"/>
                </a:rPr>
                <a:t>딥러닝 결과 모음</a:t>
              </a:r>
              <a:endParaRPr lang="en-US" sz="7000" dirty="0">
                <a:solidFill>
                  <a:srgbClr val="003EA8"/>
                </a:solidFill>
                <a:ea typeface="용이고딕-레귤러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1563"/>
              <a:ext cx="5964477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0094EB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03296" y="2240897"/>
            <a:ext cx="12104649" cy="5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딥러닝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샘플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A(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중간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발표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이전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, 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편차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열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사용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보류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데이터를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불량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데이터로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처리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4246" y="6922196"/>
            <a:ext cx="15613467" cy="5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딥러닝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샘플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C(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판정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열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사용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보류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데이터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배제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, Early Stopping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기법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98" spc="24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적용</a:t>
            </a: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981EC8-4C6F-B83D-CB6C-493053631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46450"/>
            <a:ext cx="6182588" cy="457264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E0054C8E-168C-F9A8-349C-282F1759750B}"/>
              </a:ext>
            </a:extLst>
          </p:cNvPr>
          <p:cNvSpPr txBox="1"/>
          <p:nvPr/>
        </p:nvSpPr>
        <p:spPr>
          <a:xfrm>
            <a:off x="13030200" y="1063813"/>
            <a:ext cx="12104649" cy="5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[</a:t>
            </a:r>
            <a:r>
              <a:rPr lang="ko-KR" altLang="en-US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데이터 파일 내 라벨</a:t>
            </a:r>
            <a:r>
              <a:rPr lang="en-US" altLang="ko-KR" sz="2598" spc="24" dirty="0">
                <a:solidFill>
                  <a:srgbClr val="333333"/>
                </a:solidFill>
                <a:latin typeface="용이고딕-레귤러"/>
                <a:ea typeface="용이고딕-레귤러"/>
              </a:rPr>
              <a:t>]</a:t>
            </a:r>
            <a:endParaRPr lang="en-US" sz="2598" spc="24" dirty="0">
              <a:solidFill>
                <a:srgbClr val="333333"/>
              </a:solidFill>
              <a:latin typeface="용이고딕-레귤러"/>
              <a:ea typeface="용이고딕-레귤러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99809">
            <a:off x="12357042" y="587011"/>
            <a:ext cx="1765595" cy="2196697"/>
          </a:xfrm>
          <a:custGeom>
            <a:avLst/>
            <a:gdLst/>
            <a:ahLst/>
            <a:cxnLst/>
            <a:rect l="l" t="t" r="r" b="b"/>
            <a:pathLst>
              <a:path w="1765595" h="2196697">
                <a:moveTo>
                  <a:pt x="0" y="0"/>
                </a:moveTo>
                <a:lnTo>
                  <a:pt x="1765596" y="0"/>
                </a:lnTo>
                <a:lnTo>
                  <a:pt x="1765596" y="2196697"/>
                </a:lnTo>
                <a:lnTo>
                  <a:pt x="0" y="2196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2700000">
            <a:off x="5168607" y="4108272"/>
            <a:ext cx="697311" cy="1210085"/>
          </a:xfrm>
          <a:custGeom>
            <a:avLst/>
            <a:gdLst/>
            <a:ahLst/>
            <a:cxnLst/>
            <a:rect l="l" t="t" r="r" b="b"/>
            <a:pathLst>
              <a:path w="697311" h="1210085">
                <a:moveTo>
                  <a:pt x="0" y="0"/>
                </a:moveTo>
                <a:lnTo>
                  <a:pt x="697311" y="0"/>
                </a:lnTo>
                <a:lnTo>
                  <a:pt x="697311" y="1210085"/>
                </a:lnTo>
                <a:lnTo>
                  <a:pt x="0" y="1210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992522" y="2093875"/>
            <a:ext cx="8302957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000">
                <a:solidFill>
                  <a:srgbClr val="000000"/>
                </a:solidFill>
                <a:latin typeface="용이고딕-레귤러"/>
                <a:ea typeface="용이고딕-레귤러"/>
              </a:rPr>
              <a:t>중간 발표 이전 70%였던 정확도가 </a:t>
            </a:r>
          </a:p>
          <a:p>
            <a:pPr algn="ctr">
              <a:lnSpc>
                <a:spcPts val="4770"/>
              </a:lnSpc>
            </a:pPr>
            <a:r>
              <a:rPr lang="en-US" sz="3000">
                <a:solidFill>
                  <a:srgbClr val="000000"/>
                </a:solidFill>
                <a:latin typeface="용이고딕-레귤러"/>
                <a:ea typeface="용이고딕-레귤러"/>
              </a:rPr>
              <a:t>중간 발표 이후 89% 정도로 많이 개선되었지만 </a:t>
            </a:r>
          </a:p>
          <a:p>
            <a:pPr algn="ctr">
              <a:lnSpc>
                <a:spcPts val="477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용이고딕-레귤러"/>
              </a:rPr>
              <a:t>여전히 문제점이 존재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0582" y="5743575"/>
            <a:ext cx="5702416" cy="401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문제1.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양의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부족</a:t>
            </a:r>
            <a:endParaRPr lang="en-US" sz="2500" dirty="0">
              <a:solidFill>
                <a:srgbClr val="000000"/>
              </a:solidFill>
              <a:latin typeface="용이고딕-레귤러"/>
              <a:ea typeface="용이고딕-레귤러"/>
            </a:endParaRPr>
          </a:p>
          <a:p>
            <a:pPr algn="ctr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latin typeface="용이고딕-레귤러"/>
              </a:rPr>
              <a:t>(Few shot learning)</a:t>
            </a: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데이터를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보충했지만</a:t>
            </a:r>
            <a:endParaRPr lang="en-US" sz="2500" dirty="0">
              <a:solidFill>
                <a:srgbClr val="000000"/>
              </a:solidFill>
              <a:ea typeface="용이고딕-레귤러"/>
            </a:endParaRP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여전히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데이터의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수가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딥러닝을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진행하기에는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적은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1600여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개이며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</a:p>
          <a:p>
            <a:pPr algn="ctr">
              <a:lnSpc>
                <a:spcPts val="3975"/>
              </a:lnSpc>
            </a:pP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보류 판정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데이터를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배제하여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학습과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테스트를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진행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중이기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때문에</a:t>
            </a:r>
            <a:endParaRPr lang="en-US" sz="2500" dirty="0">
              <a:solidFill>
                <a:srgbClr val="000000"/>
              </a:solidFill>
              <a:ea typeface="용이고딕-레귤러"/>
            </a:endParaRPr>
          </a:p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실제로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사용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중인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데이터는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700여 개</a:t>
            </a:r>
          </a:p>
        </p:txBody>
      </p:sp>
      <p:sp>
        <p:nvSpPr>
          <p:cNvPr id="6" name="Freeform 6"/>
          <p:cNvSpPr/>
          <p:nvPr/>
        </p:nvSpPr>
        <p:spPr>
          <a:xfrm>
            <a:off x="8718654" y="4190591"/>
            <a:ext cx="697311" cy="1210085"/>
          </a:xfrm>
          <a:custGeom>
            <a:avLst/>
            <a:gdLst/>
            <a:ahLst/>
            <a:cxnLst/>
            <a:rect l="l" t="t" r="r" b="b"/>
            <a:pathLst>
              <a:path w="697311" h="1210085">
                <a:moveTo>
                  <a:pt x="0" y="0"/>
                </a:moveTo>
                <a:lnTo>
                  <a:pt x="697311" y="0"/>
                </a:lnTo>
                <a:lnTo>
                  <a:pt x="697311" y="1210084"/>
                </a:lnTo>
                <a:lnTo>
                  <a:pt x="0" y="1210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 flipH="1" flipV="1">
            <a:off x="6081525" y="5848350"/>
            <a:ext cx="0" cy="2683455"/>
          </a:xfrm>
          <a:prstGeom prst="line">
            <a:avLst/>
          </a:prstGeom>
          <a:ln w="19050" cap="flat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317425" y="5743575"/>
            <a:ext cx="5352969" cy="351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문제2.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비율의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문제</a:t>
            </a:r>
            <a:endParaRPr lang="en-US" sz="2500" dirty="0">
              <a:solidFill>
                <a:srgbClr val="000000"/>
              </a:solidFill>
              <a:latin typeface="용이고딕-레귤러"/>
              <a:ea typeface="용이고딕-레귤러"/>
            </a:endParaRPr>
          </a:p>
          <a:p>
            <a:pPr algn="ctr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latin typeface="용이고딕-레귤러"/>
              </a:rPr>
              <a:t>(class imbalance)</a:t>
            </a: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현재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기업에서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제공된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데이터는</a:t>
            </a:r>
            <a:endParaRPr lang="en-US" sz="2500" dirty="0">
              <a:solidFill>
                <a:srgbClr val="000000"/>
              </a:solidFill>
              <a:ea typeface="용이고딕-레귤러"/>
            </a:endParaRPr>
          </a:p>
          <a:p>
            <a:pPr algn="ctr">
              <a:lnSpc>
                <a:spcPts val="3975"/>
              </a:lnSpc>
            </a:pPr>
            <a:r>
              <a:rPr lang="ko-KR" alt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보류 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: 929개</a:t>
            </a: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정상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: 510개</a:t>
            </a: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불량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: 188개</a:t>
            </a:r>
          </a:p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로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터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비율의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균형이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무너져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있음</a:t>
            </a:r>
            <a:endParaRPr lang="en-US" sz="2500" dirty="0">
              <a:solidFill>
                <a:srgbClr val="000000"/>
              </a:solidFill>
              <a:ea typeface="용이고딕-레귤러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32369" y="5743575"/>
            <a:ext cx="5815049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문제3.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판정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기준의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모호함</a:t>
            </a:r>
            <a:endParaRPr lang="en-US" sz="2500" dirty="0">
              <a:solidFill>
                <a:srgbClr val="000000"/>
              </a:solidFill>
              <a:latin typeface="용이고딕-레귤러"/>
              <a:ea typeface="용이고딕-레귤러"/>
            </a:endParaRPr>
          </a:p>
          <a:p>
            <a:pPr algn="ctr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latin typeface="용이고딕-레귤러"/>
              </a:rPr>
              <a:t>(Label Noise)</a:t>
            </a: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데이터들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중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판정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기준이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모호하게</a:t>
            </a:r>
            <a:r>
              <a:rPr lang="en-US" altLang="ko-KR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느껴지는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데이터들이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다수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존재</a:t>
            </a:r>
            <a:endParaRPr lang="en-US" sz="2500" dirty="0">
              <a:solidFill>
                <a:srgbClr val="000000"/>
              </a:solidFill>
              <a:ea typeface="용이고딕-레귤러"/>
            </a:endParaRPr>
          </a:p>
        </p:txBody>
      </p:sp>
      <p:sp>
        <p:nvSpPr>
          <p:cNvPr id="10" name="Freeform 10"/>
          <p:cNvSpPr/>
          <p:nvPr/>
        </p:nvSpPr>
        <p:spPr>
          <a:xfrm rot="-2700000">
            <a:off x="12319955" y="4108272"/>
            <a:ext cx="697311" cy="1210085"/>
          </a:xfrm>
          <a:custGeom>
            <a:avLst/>
            <a:gdLst/>
            <a:ahLst/>
            <a:cxnLst/>
            <a:rect l="l" t="t" r="r" b="b"/>
            <a:pathLst>
              <a:path w="697311" h="1210085">
                <a:moveTo>
                  <a:pt x="0" y="0"/>
                </a:moveTo>
                <a:lnTo>
                  <a:pt x="697311" y="0"/>
                </a:lnTo>
                <a:lnTo>
                  <a:pt x="697311" y="1210085"/>
                </a:lnTo>
                <a:lnTo>
                  <a:pt x="0" y="1210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H="1" flipV="1">
            <a:off x="11994244" y="5848350"/>
            <a:ext cx="0" cy="2683455"/>
          </a:xfrm>
          <a:prstGeom prst="line">
            <a:avLst/>
          </a:prstGeom>
          <a:ln w="19050" cap="flat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-1054071" y="757386"/>
            <a:ext cx="14542966" cy="1061720"/>
            <a:chOff x="0" y="0"/>
            <a:chExt cx="19390622" cy="1415627"/>
          </a:xfrm>
        </p:grpSpPr>
        <p:sp>
          <p:nvSpPr>
            <p:cNvPr id="13" name="TextBox 13"/>
            <p:cNvSpPr txBox="1"/>
            <p:nvPr/>
          </p:nvSpPr>
          <p:spPr>
            <a:xfrm>
              <a:off x="4712653" y="-47625"/>
              <a:ext cx="14677968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90"/>
                </a:lnSpc>
              </a:pPr>
              <a:r>
                <a:rPr lang="ko-KR" altLang="en-US" sz="7000" dirty="0">
                  <a:solidFill>
                    <a:srgbClr val="003EA8"/>
                  </a:solidFill>
                  <a:ea typeface="용이고딕-레귤러 Bold"/>
                </a:rPr>
                <a:t>추가 개선 사항</a:t>
              </a:r>
              <a:endParaRPr lang="en-US" sz="7000" dirty="0">
                <a:solidFill>
                  <a:srgbClr val="003EA8"/>
                </a:solidFill>
                <a:ea typeface="용이고딕-레귤러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31563"/>
              <a:ext cx="5964477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0094EB"/>
                  </a:solidFill>
                  <a:latin typeface="Montserrat Classic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84657" y="4722946"/>
            <a:ext cx="10157753" cy="5417468"/>
          </a:xfrm>
          <a:custGeom>
            <a:avLst/>
            <a:gdLst/>
            <a:ahLst/>
            <a:cxnLst/>
            <a:rect l="l" t="t" r="r" b="b"/>
            <a:pathLst>
              <a:path w="10157753" h="5417468">
                <a:moveTo>
                  <a:pt x="0" y="0"/>
                </a:moveTo>
                <a:lnTo>
                  <a:pt x="10157753" y="0"/>
                </a:lnTo>
                <a:lnTo>
                  <a:pt x="10157753" y="5417468"/>
                </a:lnTo>
                <a:lnTo>
                  <a:pt x="0" y="5417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54071" y="757386"/>
            <a:ext cx="14542966" cy="1061720"/>
            <a:chOff x="0" y="0"/>
            <a:chExt cx="19390622" cy="1415627"/>
          </a:xfrm>
        </p:grpSpPr>
        <p:sp>
          <p:nvSpPr>
            <p:cNvPr id="4" name="TextBox 4"/>
            <p:cNvSpPr txBox="1"/>
            <p:nvPr/>
          </p:nvSpPr>
          <p:spPr>
            <a:xfrm>
              <a:off x="4712653" y="-47625"/>
              <a:ext cx="14677968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90"/>
                </a:lnSpc>
              </a:pPr>
              <a:r>
                <a:rPr lang="ko-KR" altLang="en-US" sz="7000" dirty="0">
                  <a:solidFill>
                    <a:srgbClr val="003EA8"/>
                  </a:solidFill>
                  <a:ea typeface="용이고딕-레귤러 Bold"/>
                </a:rPr>
                <a:t>추가 개선 상황</a:t>
              </a:r>
              <a:endParaRPr lang="en-US" sz="7000" dirty="0">
                <a:solidFill>
                  <a:srgbClr val="003EA8"/>
                </a:solidFill>
                <a:ea typeface="용이고딕-레귤러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563"/>
              <a:ext cx="5964477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0094EB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8200" y="3971105"/>
            <a:ext cx="9605415" cy="117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30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A</a:t>
            </a:r>
            <a:r>
              <a:rPr lang="ko-KR" altLang="en-US" sz="30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:</a:t>
            </a:r>
            <a:r>
              <a:rPr lang="ko-KR" altLang="en-US" sz="30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데이터의</a:t>
            </a:r>
            <a:r>
              <a:rPr lang="en-US" sz="30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각 </a:t>
            </a:r>
            <a:r>
              <a:rPr lang="en-US" sz="30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항목</a:t>
            </a:r>
            <a:r>
              <a:rPr lang="en-US" sz="30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, 각 </a:t>
            </a:r>
            <a:r>
              <a:rPr lang="en-US" sz="30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라벨에</a:t>
            </a:r>
            <a:r>
              <a:rPr lang="en-US" sz="30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대해</a:t>
            </a:r>
            <a:r>
              <a:rPr lang="en-US" sz="30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</a:p>
          <a:p>
            <a:pPr algn="l">
              <a:lnSpc>
                <a:spcPts val="4770"/>
              </a:lnSpc>
            </a:pPr>
            <a:r>
              <a:rPr lang="en-US" sz="30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부트스트랩</a:t>
            </a:r>
            <a:r>
              <a:rPr lang="en-US" sz="30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샘플링을</a:t>
            </a:r>
            <a:r>
              <a:rPr lang="en-US" sz="30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실행하여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데이터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ea typeface="용이고딕-레귤러"/>
              </a:rPr>
              <a:t>수를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늘리려고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시도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중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7054" y="5372100"/>
            <a:ext cx="6076801" cy="358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3"/>
              </a:lnSpc>
            </a:pPr>
            <a:r>
              <a:rPr lang="en-US" sz="27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But)</a:t>
            </a:r>
          </a:p>
          <a:p>
            <a:pPr algn="l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정상인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데이터라고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할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지라도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algn="l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모든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항목의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판정이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정상인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데이터는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적음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. </a:t>
            </a:r>
          </a:p>
          <a:p>
            <a:pPr algn="l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마찬가지로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불량인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데이터라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할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지라도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algn="l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대부분의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항목은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판정이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정상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. </a:t>
            </a:r>
          </a:p>
          <a:p>
            <a:pPr algn="l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그러므로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각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항목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, 각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라벨에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대해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각각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샘플링을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algn="l">
              <a:lnSpc>
                <a:spcPts val="3975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진행하더라도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유의미한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데이터를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얻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기 </a:t>
            </a:r>
            <a:r>
              <a:rPr lang="ko-KR" altLang="en-US" sz="2500" dirty="0" err="1">
                <a:solidFill>
                  <a:srgbClr val="000000"/>
                </a:solidFill>
                <a:ea typeface="용이고딕-레귤러"/>
              </a:rPr>
              <a:t>힘듬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68200" y="3857015"/>
            <a:ext cx="3538835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불량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중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하나의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판정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열을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그린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선그래프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.</a:t>
            </a:r>
          </a:p>
          <a:p>
            <a:pPr algn="ctr">
              <a:lnSpc>
                <a:spcPts val="2385"/>
              </a:lnSpc>
            </a:pP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0에서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벗어난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값은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불량인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항목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.</a:t>
            </a:r>
          </a:p>
          <a:p>
            <a:pPr algn="ctr">
              <a:lnSpc>
                <a:spcPts val="2385"/>
              </a:lnSpc>
              <a:spcBef>
                <a:spcPct val="0"/>
              </a:spcBef>
            </a:pP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해당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데이터는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62개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항목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중 8개의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항목이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불량</a:t>
            </a:r>
            <a:r>
              <a:rPr lang="en-US" sz="1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D6428D9-A64A-DF0A-2391-DF21EC069E80}"/>
              </a:ext>
            </a:extLst>
          </p:cNvPr>
          <p:cNvSpPr txBox="1"/>
          <p:nvPr/>
        </p:nvSpPr>
        <p:spPr>
          <a:xfrm>
            <a:off x="76200" y="2891308"/>
            <a:ext cx="5765372" cy="746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ko-KR" altLang="en-US" sz="4800" dirty="0">
                <a:solidFill>
                  <a:srgbClr val="003EA8"/>
                </a:solidFill>
                <a:ea typeface="용이고딕-레귤러 Bold"/>
              </a:rPr>
              <a:t>데이터 양의 부족</a:t>
            </a:r>
            <a:endParaRPr lang="en-US" sz="4800" dirty="0">
              <a:solidFill>
                <a:srgbClr val="003EA8"/>
              </a:solidFill>
              <a:ea typeface="용이고딕-레귤러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99783" y="3263213"/>
            <a:ext cx="9490960" cy="2891218"/>
          </a:xfrm>
          <a:custGeom>
            <a:avLst/>
            <a:gdLst/>
            <a:ahLst/>
            <a:cxnLst/>
            <a:rect l="l" t="t" r="r" b="b"/>
            <a:pathLst>
              <a:path w="9490960" h="2891218">
                <a:moveTo>
                  <a:pt x="0" y="0"/>
                </a:moveTo>
                <a:lnTo>
                  <a:pt x="9490960" y="0"/>
                </a:lnTo>
                <a:lnTo>
                  <a:pt x="9490960" y="2891218"/>
                </a:lnTo>
                <a:lnTo>
                  <a:pt x="0" y="2891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1054071" y="757386"/>
            <a:ext cx="14542966" cy="1061720"/>
            <a:chOff x="0" y="0"/>
            <a:chExt cx="19390622" cy="1415627"/>
          </a:xfrm>
        </p:grpSpPr>
        <p:sp>
          <p:nvSpPr>
            <p:cNvPr id="5" name="TextBox 5"/>
            <p:cNvSpPr txBox="1"/>
            <p:nvPr/>
          </p:nvSpPr>
          <p:spPr>
            <a:xfrm>
              <a:off x="4712653" y="-47625"/>
              <a:ext cx="14677968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90"/>
                </a:lnSpc>
              </a:pPr>
              <a:r>
                <a:rPr lang="ko-KR" altLang="en-US" sz="7000" dirty="0">
                  <a:solidFill>
                    <a:srgbClr val="003EA8"/>
                  </a:solidFill>
                  <a:ea typeface="용이고딕-레귤러 Bold"/>
                </a:rPr>
                <a:t>추가 개선 상황</a:t>
              </a:r>
              <a:endParaRPr lang="en-US" altLang="ko-KR" sz="7000" dirty="0">
                <a:solidFill>
                  <a:srgbClr val="003EA8"/>
                </a:solidFill>
                <a:ea typeface="용이고딕-레귤러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1563"/>
              <a:ext cx="5964477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0094EB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12721" y="4533900"/>
            <a:ext cx="6057996" cy="2519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A1 :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언더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(</a:t>
            </a:r>
            <a:r>
              <a:rPr lang="ko-KR" alt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오버</a:t>
            </a:r>
            <a:r>
              <a:rPr lang="en-US" altLang="ko-KR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)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샘플링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시도</a:t>
            </a:r>
            <a:endParaRPr lang="en-US" sz="2500" dirty="0">
              <a:solidFill>
                <a:srgbClr val="000000"/>
              </a:solidFill>
              <a:ea typeface="용이고딕-레귤러"/>
            </a:endParaRPr>
          </a:p>
          <a:p>
            <a:pPr algn="l">
              <a:lnSpc>
                <a:spcPts val="3975"/>
              </a:lnSpc>
            </a:pPr>
            <a:endParaRPr lang="en-US" sz="2500" dirty="0">
              <a:solidFill>
                <a:srgbClr val="000000"/>
              </a:solidFill>
              <a:ea typeface="용이고딕-레귤러"/>
            </a:endParaRPr>
          </a:p>
          <a:p>
            <a:pPr algn="l">
              <a:lnSpc>
                <a:spcPts val="3975"/>
              </a:lnSpc>
            </a:pPr>
            <a:r>
              <a:rPr lang="ko-KR" altLang="en-US" sz="2500" dirty="0" err="1">
                <a:solidFill>
                  <a:srgbClr val="000000"/>
                </a:solidFill>
                <a:ea typeface="용이고딕-레귤러"/>
              </a:rPr>
              <a:t>언더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 샘플링 </a:t>
            </a:r>
            <a:r>
              <a:rPr lang="en-US" altLang="ko-KR" sz="2500" dirty="0">
                <a:solidFill>
                  <a:srgbClr val="000000"/>
                </a:solidFill>
                <a:ea typeface="용이고딕-레귤러"/>
              </a:rPr>
              <a:t>: 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가장 수가 적은 불량을 기준</a:t>
            </a:r>
            <a:endParaRPr lang="en-US" altLang="ko-KR" sz="2500" dirty="0">
              <a:solidFill>
                <a:srgbClr val="000000"/>
              </a:solidFill>
              <a:ea typeface="용이고딕-레귤러"/>
            </a:endParaRPr>
          </a:p>
          <a:p>
            <a:pPr algn="l">
              <a:lnSpc>
                <a:spcPts val="3975"/>
              </a:lnSpc>
            </a:pP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오버 샘플링 </a:t>
            </a:r>
            <a:r>
              <a:rPr lang="en-US" altLang="ko-KR" sz="2500" dirty="0">
                <a:solidFill>
                  <a:srgbClr val="000000"/>
                </a:solidFill>
                <a:ea typeface="용이고딕-레귤러"/>
              </a:rPr>
              <a:t>: </a:t>
            </a:r>
            <a:r>
              <a:rPr lang="ko-KR" altLang="en-US" sz="2500" dirty="0" err="1">
                <a:solidFill>
                  <a:srgbClr val="000000"/>
                </a:solidFill>
                <a:ea typeface="용이고딕-레귤러"/>
              </a:rPr>
              <a:t>부트스트래핑된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endParaRPr lang="en-US" altLang="ko-KR" sz="2500" dirty="0">
              <a:solidFill>
                <a:srgbClr val="000000"/>
              </a:solidFill>
              <a:ea typeface="용이고딕-레귤러"/>
            </a:endParaRPr>
          </a:p>
          <a:p>
            <a:pPr algn="l">
              <a:lnSpc>
                <a:spcPts val="3975"/>
              </a:lnSpc>
            </a:pPr>
            <a:r>
              <a:rPr lang="en-US" altLang="ko-KR" sz="2500" dirty="0">
                <a:solidFill>
                  <a:srgbClr val="000000"/>
                </a:solidFill>
                <a:ea typeface="용이고딕-레귤러"/>
              </a:rPr>
              <a:t>                       1000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개의 데이터를 기준</a:t>
            </a:r>
            <a:endParaRPr lang="en-US" sz="2500" dirty="0">
              <a:solidFill>
                <a:srgbClr val="000000"/>
              </a:solidFill>
              <a:ea typeface="용이고딕-레귤러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304" y="7567064"/>
            <a:ext cx="6254830" cy="1495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A2 : 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앙상블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– </a:t>
            </a:r>
            <a:r>
              <a:rPr lang="ko-KR" altLang="en-US" sz="2500" dirty="0" err="1">
                <a:solidFill>
                  <a:srgbClr val="000000"/>
                </a:solidFill>
                <a:ea typeface="용이고딕-레귤러"/>
              </a:rPr>
              <a:t>스태킹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기법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시도</a:t>
            </a:r>
            <a:endParaRPr lang="en-US" sz="2500" dirty="0">
              <a:solidFill>
                <a:srgbClr val="000000"/>
              </a:solidFill>
              <a:ea typeface="용이고딕-레귤러"/>
            </a:endParaRPr>
          </a:p>
          <a:p>
            <a:pPr algn="ctr">
              <a:lnSpc>
                <a:spcPts val="3975"/>
              </a:lnSpc>
              <a:spcBef>
                <a:spcPct val="0"/>
              </a:spcBef>
            </a:pPr>
            <a:endParaRPr lang="en-US" sz="2500" dirty="0">
              <a:solidFill>
                <a:srgbClr val="000000"/>
              </a:solidFill>
              <a:ea typeface="용이고딕-레귤러"/>
            </a:endParaRPr>
          </a:p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현재 </a:t>
            </a:r>
            <a:r>
              <a:rPr lang="ko-KR" altLang="en-US" sz="2500" dirty="0" err="1">
                <a:solidFill>
                  <a:srgbClr val="000000"/>
                </a:solidFill>
                <a:ea typeface="용이고딕-레귤러"/>
              </a:rPr>
              <a:t>스태킹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 기법을 위한 기저학습기를 설계 중</a:t>
            </a:r>
            <a:endParaRPr lang="en-US" sz="2500" dirty="0">
              <a:solidFill>
                <a:srgbClr val="000000"/>
              </a:solidFill>
              <a:ea typeface="용이고딕-레귤러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5C411C8F-D929-3E7C-C46E-2D9EB705FE64}"/>
              </a:ext>
            </a:extLst>
          </p:cNvPr>
          <p:cNvSpPr txBox="1"/>
          <p:nvPr/>
        </p:nvSpPr>
        <p:spPr>
          <a:xfrm>
            <a:off x="76200" y="2891308"/>
            <a:ext cx="5765372" cy="746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ko-KR" altLang="en-US" sz="4800" dirty="0">
                <a:solidFill>
                  <a:srgbClr val="003EA8"/>
                </a:solidFill>
                <a:ea typeface="용이고딕-레귤러 Bold"/>
              </a:rPr>
              <a:t>데이터 비율 문제</a:t>
            </a:r>
            <a:endParaRPr lang="en-US" sz="4800" dirty="0">
              <a:solidFill>
                <a:srgbClr val="003EA8"/>
              </a:solidFill>
              <a:ea typeface="용이고딕-레귤러 Bold"/>
            </a:endParaRPr>
          </a:p>
        </p:txBody>
      </p:sp>
      <p:pic>
        <p:nvPicPr>
          <p:cNvPr id="13" name="그림 12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DAE72E36-AF3F-1BDE-F192-E3F5BEB6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386468"/>
            <a:ext cx="755814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5642" y="1975689"/>
            <a:ext cx="1133658" cy="6335623"/>
          </a:xfrm>
          <a:custGeom>
            <a:avLst/>
            <a:gdLst/>
            <a:ahLst/>
            <a:cxnLst/>
            <a:rect l="l" t="t" r="r" b="b"/>
            <a:pathLst>
              <a:path w="1133658" h="6335623">
                <a:moveTo>
                  <a:pt x="0" y="0"/>
                </a:moveTo>
                <a:lnTo>
                  <a:pt x="1133658" y="0"/>
                </a:lnTo>
                <a:lnTo>
                  <a:pt x="1133658" y="6335622"/>
                </a:lnTo>
                <a:lnTo>
                  <a:pt x="0" y="6335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761243" y="1975689"/>
            <a:ext cx="1133658" cy="6335623"/>
          </a:xfrm>
          <a:custGeom>
            <a:avLst/>
            <a:gdLst/>
            <a:ahLst/>
            <a:cxnLst/>
            <a:rect l="l" t="t" r="r" b="b"/>
            <a:pathLst>
              <a:path w="1133658" h="6335623">
                <a:moveTo>
                  <a:pt x="0" y="0"/>
                </a:moveTo>
                <a:lnTo>
                  <a:pt x="1133659" y="0"/>
                </a:lnTo>
                <a:lnTo>
                  <a:pt x="1133659" y="6335622"/>
                </a:lnTo>
                <a:lnTo>
                  <a:pt x="0" y="6335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1054071" y="757386"/>
            <a:ext cx="14542966" cy="1061720"/>
            <a:chOff x="0" y="0"/>
            <a:chExt cx="19390622" cy="1415627"/>
          </a:xfrm>
        </p:grpSpPr>
        <p:sp>
          <p:nvSpPr>
            <p:cNvPr id="5" name="TextBox 5"/>
            <p:cNvSpPr txBox="1"/>
            <p:nvPr/>
          </p:nvSpPr>
          <p:spPr>
            <a:xfrm>
              <a:off x="4712653" y="-47625"/>
              <a:ext cx="14677968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90"/>
                </a:lnSpc>
              </a:pPr>
              <a:r>
                <a:rPr lang="ko-KR" altLang="en-US" sz="7000" dirty="0">
                  <a:solidFill>
                    <a:srgbClr val="003EA8"/>
                  </a:solidFill>
                  <a:ea typeface="용이고딕-레귤러 Bold"/>
                </a:rPr>
                <a:t>추가 개선 상황</a:t>
              </a:r>
              <a:endParaRPr lang="en-US" altLang="ko-KR" sz="7000" dirty="0">
                <a:solidFill>
                  <a:srgbClr val="003EA8"/>
                </a:solidFill>
                <a:ea typeface="용이고딕-레귤러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1563"/>
              <a:ext cx="5964477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0094EB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0932" y="5676900"/>
            <a:ext cx="9944951" cy="464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3"/>
              </a:lnSpc>
            </a:pP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But)</a:t>
            </a:r>
          </a:p>
          <a:p>
            <a:pPr algn="l">
              <a:lnSpc>
                <a:spcPts val="4293"/>
              </a:lnSpc>
            </a:pP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정상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데이터와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불량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데이터를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비교해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보았을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때,  </a:t>
            </a:r>
          </a:p>
          <a:p>
            <a:pPr algn="l">
              <a:lnSpc>
                <a:spcPts val="3974"/>
              </a:lnSpc>
            </a:pP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정상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데이터가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불량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보다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불량인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항목의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개수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ko-KR" alt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등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</a:p>
          <a:p>
            <a:pPr algn="l">
              <a:lnSpc>
                <a:spcPts val="3974"/>
              </a:lnSpc>
            </a:pPr>
            <a:r>
              <a:rPr lang="ko-KR" alt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정상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범위에서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벗어난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수치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모두가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높음에도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</a:p>
          <a:p>
            <a:pPr algn="l">
              <a:lnSpc>
                <a:spcPts val="3974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정상이라고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판정된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데이터가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존재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.</a:t>
            </a:r>
          </a:p>
          <a:p>
            <a:pPr algn="l">
              <a:lnSpc>
                <a:spcPts val="3974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용이고딕-레귤러"/>
              <a:ea typeface="용이고딕-레귤러"/>
            </a:endParaRPr>
          </a:p>
          <a:p>
            <a:pPr algn="l">
              <a:lnSpc>
                <a:spcPts val="3974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또한 </a:t>
            </a:r>
            <a:r>
              <a:rPr lang="ko-KR" alt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딥러닝을</a:t>
            </a:r>
            <a:r>
              <a:rPr lang="ko-KR" alt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진행하기엔 적은 수의 데이터라 할지라도 </a:t>
            </a:r>
            <a:endParaRPr lang="en-US" altLang="ko-KR" sz="2499" dirty="0">
              <a:solidFill>
                <a:srgbClr val="000000"/>
              </a:solidFill>
              <a:latin typeface="용이고딕-레귤러"/>
              <a:ea typeface="용이고딕-레귤러"/>
            </a:endParaRPr>
          </a:p>
          <a:p>
            <a:pPr algn="l">
              <a:lnSpc>
                <a:spcPts val="3974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직접 검수하기엔 많은 수의 데이터이기에 시간이 오래 걸림</a:t>
            </a:r>
            <a:endParaRPr lang="en-US" altLang="ko-KR" sz="2499" dirty="0">
              <a:solidFill>
                <a:srgbClr val="000000"/>
              </a:solidFill>
              <a:latin typeface="용이고딕-레귤러"/>
              <a:ea typeface="용이고딕-레귤러"/>
            </a:endParaRPr>
          </a:p>
          <a:p>
            <a:pPr algn="l">
              <a:lnSpc>
                <a:spcPts val="3974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용이고딕-레귤러"/>
              <a:ea typeface="용이고딕-레귤러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0932" y="4018592"/>
            <a:ext cx="10108853" cy="118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A :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탐색적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데이터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분석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기법을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통해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algn="l">
              <a:lnSpc>
                <a:spcPts val="4770"/>
              </a:lnSpc>
            </a:pP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   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명확한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판정기준을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알아보는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용이고딕-레귤러"/>
              </a:rPr>
              <a:t>작업을</a:t>
            </a:r>
            <a:r>
              <a:rPr lang="en-US" sz="30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용이고딕-레귤러"/>
              </a:rPr>
              <a:t>진행</a:t>
            </a:r>
            <a:r>
              <a:rPr lang="en-US" sz="3200" dirty="0">
                <a:solidFill>
                  <a:srgbClr val="000000"/>
                </a:solidFill>
                <a:ea typeface="용이고딕-레귤러"/>
              </a:rPr>
              <a:t> 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88895" y="8406561"/>
            <a:ext cx="4012555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500">
                <a:solidFill>
                  <a:srgbClr val="000000"/>
                </a:solidFill>
                <a:latin typeface="용이고딕-레귤러"/>
                <a:ea typeface="용이고딕-레귤러"/>
              </a:rPr>
              <a:t>해당 데이터들의 판정 열과 품질 상태를 보여주는 사진.</a:t>
            </a:r>
          </a:p>
          <a:p>
            <a:pPr algn="ctr">
              <a:lnSpc>
                <a:spcPts val="2385"/>
              </a:lnSpc>
            </a:pPr>
            <a:r>
              <a:rPr lang="en-US" sz="1500">
                <a:solidFill>
                  <a:srgbClr val="000000"/>
                </a:solidFill>
                <a:ea typeface="용이고딕-레귤러"/>
              </a:rPr>
              <a:t>판정 열에서 기호가 아닌 행이 불량인 항목</a:t>
            </a:r>
          </a:p>
          <a:p>
            <a:pPr algn="ctr">
              <a:lnSpc>
                <a:spcPts val="2385"/>
              </a:lnSpc>
            </a:pPr>
            <a:r>
              <a:rPr lang="en-US" sz="1500">
                <a:solidFill>
                  <a:srgbClr val="000000"/>
                </a:solidFill>
                <a:latin typeface="용이고딕-레귤러"/>
                <a:ea typeface="용이고딕-레귤러"/>
              </a:rPr>
              <a:t>0에서 더 멀수록 더 크게 불량이라는 뜻.</a:t>
            </a:r>
          </a:p>
          <a:p>
            <a:pPr algn="ctr">
              <a:lnSpc>
                <a:spcPts val="2385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용이고딕-레귤러"/>
                <a:ea typeface="용이고딕-레귤러"/>
              </a:rPr>
              <a:t>좌: 불량 우: 정상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330589B-162F-E763-E448-A28DE76ADD23}"/>
              </a:ext>
            </a:extLst>
          </p:cNvPr>
          <p:cNvSpPr txBox="1"/>
          <p:nvPr/>
        </p:nvSpPr>
        <p:spPr>
          <a:xfrm>
            <a:off x="76200" y="2891308"/>
            <a:ext cx="5765372" cy="746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ko-KR" altLang="en-US" sz="4800" dirty="0">
                <a:solidFill>
                  <a:srgbClr val="003EA8"/>
                </a:solidFill>
                <a:ea typeface="용이고딕-레귤러 Bold"/>
              </a:rPr>
              <a:t>판정 기준의 모호함</a:t>
            </a:r>
            <a:endParaRPr lang="en-US" altLang="ko-KR" sz="4800" dirty="0">
              <a:solidFill>
                <a:srgbClr val="003EA8"/>
              </a:solidFill>
              <a:ea typeface="용이고딕-레귤러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4071" y="757386"/>
            <a:ext cx="14542966" cy="1061720"/>
            <a:chOff x="0" y="0"/>
            <a:chExt cx="19390622" cy="1415627"/>
          </a:xfrm>
        </p:grpSpPr>
        <p:sp>
          <p:nvSpPr>
            <p:cNvPr id="3" name="TextBox 3"/>
            <p:cNvSpPr txBox="1"/>
            <p:nvPr/>
          </p:nvSpPr>
          <p:spPr>
            <a:xfrm>
              <a:off x="4712653" y="-47625"/>
              <a:ext cx="14677968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90"/>
                </a:lnSpc>
              </a:pPr>
              <a:r>
                <a:rPr lang="en-US" sz="7000" dirty="0" err="1">
                  <a:solidFill>
                    <a:srgbClr val="003EA8"/>
                  </a:solidFill>
                  <a:ea typeface="용이고딕-레귤러 Bold"/>
                </a:rPr>
                <a:t>최종</a:t>
              </a:r>
              <a:r>
                <a:rPr lang="en-US" sz="7000" dirty="0">
                  <a:solidFill>
                    <a:srgbClr val="003EA8"/>
                  </a:solidFill>
                  <a:ea typeface="용이고딕-레귤러 Bold"/>
                </a:rPr>
                <a:t> </a:t>
              </a:r>
              <a:r>
                <a:rPr lang="en-US" sz="7000" dirty="0" err="1">
                  <a:solidFill>
                    <a:srgbClr val="003EA8"/>
                  </a:solidFill>
                  <a:ea typeface="용이고딕-레귤러 Bold"/>
                </a:rPr>
                <a:t>결과</a:t>
              </a:r>
              <a:endParaRPr lang="en-US" sz="7000" dirty="0">
                <a:solidFill>
                  <a:srgbClr val="003EA8"/>
                </a:solidFill>
                <a:ea typeface="용이고딕-레귤러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1563"/>
              <a:ext cx="5964477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0094EB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65102" y="2683105"/>
            <a:ext cx="6957796" cy="132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9"/>
              </a:lnSpc>
              <a:spcBef>
                <a:spcPct val="0"/>
              </a:spcBef>
            </a:pPr>
            <a:r>
              <a:rPr lang="en-US" sz="6999">
                <a:solidFill>
                  <a:srgbClr val="FE0000"/>
                </a:solidFill>
                <a:latin typeface="용이고딕-레귤러"/>
                <a:ea typeface="용이고딕-레귤러"/>
              </a:rPr>
              <a:t>달성률 : 40%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51487" y="5038725"/>
            <a:ext cx="7585025" cy="300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500">
                <a:solidFill>
                  <a:srgbClr val="000000"/>
                </a:solidFill>
                <a:ea typeface="용이고딕-레귤러"/>
              </a:rPr>
              <a:t>전처리를 수행하고 딥러닝 모델을 만들어내는 데는 성공했으나</a:t>
            </a:r>
          </a:p>
          <a:p>
            <a:pPr algn="ctr">
              <a:lnSpc>
                <a:spcPts val="3975"/>
              </a:lnSpc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아직 모델의 정확도가 부족하고, </a:t>
            </a:r>
          </a:p>
          <a:p>
            <a:pPr algn="ctr">
              <a:lnSpc>
                <a:spcPts val="3975"/>
              </a:lnSpc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MLP 외에 아직 시도해 보지 않은 딥러닝 기법이 존재하며, </a:t>
            </a:r>
          </a:p>
          <a:p>
            <a:pPr algn="ctr">
              <a:lnSpc>
                <a:spcPts val="3975"/>
              </a:lnSpc>
            </a:pPr>
            <a:r>
              <a:rPr lang="en-US" sz="2500">
                <a:solidFill>
                  <a:srgbClr val="000000"/>
                </a:solidFill>
                <a:ea typeface="용이고딕-레귤러"/>
              </a:rPr>
              <a:t>웹 사이트를 이용한 시각화 역시 진행되지 않았기에</a:t>
            </a:r>
          </a:p>
          <a:p>
            <a:pPr algn="ctr">
              <a:lnSpc>
                <a:spcPts val="3975"/>
              </a:lnSpc>
            </a:pPr>
            <a:endParaRPr lang="en-US" sz="2500">
              <a:solidFill>
                <a:srgbClr val="000000"/>
              </a:solidFill>
              <a:ea typeface="용이고딕-레귤러"/>
            </a:endParaRPr>
          </a:p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과제 달성률을 40%로 판단하였습니다.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2480" y="5143500"/>
            <a:ext cx="4713400" cy="3024615"/>
          </a:xfrm>
          <a:custGeom>
            <a:avLst/>
            <a:gdLst/>
            <a:ahLst/>
            <a:cxnLst/>
            <a:rect l="l" t="t" r="r" b="b"/>
            <a:pathLst>
              <a:path w="4713400" h="3024615">
                <a:moveTo>
                  <a:pt x="0" y="0"/>
                </a:moveTo>
                <a:lnTo>
                  <a:pt x="4713400" y="0"/>
                </a:lnTo>
                <a:lnTo>
                  <a:pt x="4713400" y="3024615"/>
                </a:lnTo>
                <a:lnTo>
                  <a:pt x="0" y="3024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833255" y="4700588"/>
            <a:ext cx="6202004" cy="3876253"/>
          </a:xfrm>
          <a:custGeom>
            <a:avLst/>
            <a:gdLst/>
            <a:ahLst/>
            <a:cxnLst/>
            <a:rect l="l" t="t" r="r" b="b"/>
            <a:pathLst>
              <a:path w="6202004" h="3876253">
                <a:moveTo>
                  <a:pt x="0" y="0"/>
                </a:moveTo>
                <a:lnTo>
                  <a:pt x="6202004" y="0"/>
                </a:lnTo>
                <a:lnTo>
                  <a:pt x="6202004" y="3876252"/>
                </a:lnTo>
                <a:lnTo>
                  <a:pt x="0" y="3876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1054071" y="757386"/>
            <a:ext cx="14542966" cy="1061720"/>
            <a:chOff x="0" y="0"/>
            <a:chExt cx="19390622" cy="1415627"/>
          </a:xfrm>
        </p:grpSpPr>
        <p:sp>
          <p:nvSpPr>
            <p:cNvPr id="5" name="TextBox 5"/>
            <p:cNvSpPr txBox="1"/>
            <p:nvPr/>
          </p:nvSpPr>
          <p:spPr>
            <a:xfrm>
              <a:off x="4712653" y="-47625"/>
              <a:ext cx="14677968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90"/>
                </a:lnSpc>
              </a:pPr>
              <a:r>
                <a:rPr lang="en-US" sz="7000">
                  <a:solidFill>
                    <a:srgbClr val="003EA8"/>
                  </a:solidFill>
                  <a:ea typeface="용이고딕-레귤러 Bold"/>
                </a:rPr>
                <a:t>향후 계획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1563"/>
              <a:ext cx="5964477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0094EB"/>
                  </a:solidFill>
                  <a:latin typeface="Montserrat Classic Bold"/>
                </a:rPr>
                <a:t>04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68898" y="2294452"/>
            <a:ext cx="12804502" cy="1998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1.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정확도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높히기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로스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줄이기</a:t>
            </a:r>
            <a:endParaRPr lang="en-US" sz="2500" dirty="0">
              <a:solidFill>
                <a:srgbClr val="000000"/>
              </a:solidFill>
              <a:latin typeface="용이고딕-레귤러"/>
              <a:ea typeface="용이고딕-레귤러"/>
            </a:endParaRPr>
          </a:p>
          <a:p>
            <a:pPr algn="ctr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(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지금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현재의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정확도로는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실무에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쓰기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무리가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있다고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판단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모델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개선을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통한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정확도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95%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달성이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목표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)</a:t>
            </a:r>
          </a:p>
          <a:p>
            <a:pPr algn="ctr">
              <a:lnSpc>
                <a:spcPts val="3975"/>
              </a:lnSpc>
            </a:pP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2.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모델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완성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후 matplotlib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라이브러리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wandb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등을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이용</a:t>
            </a:r>
            <a:r>
              <a:rPr lang="ko-KR" alt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하여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모델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시각화</a:t>
            </a:r>
            <a:endParaRPr lang="en-US" sz="2500" dirty="0">
              <a:solidFill>
                <a:srgbClr val="000000"/>
              </a:solidFill>
              <a:latin typeface="용이고딕-레귤러"/>
              <a:ea typeface="용이고딕-레귤러"/>
            </a:endParaRPr>
          </a:p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3.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streamlit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라이브러리를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이용하여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시각화를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위한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웹페이지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개발</a:t>
            </a:r>
            <a:r>
              <a:rPr lang="en-US" sz="25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59324" y="8472065"/>
            <a:ext cx="218554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wandb 사용예시</a:t>
            </a:r>
          </a:p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출처) wandb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7076" y="8472065"/>
            <a:ext cx="275436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matplotlib 사용예시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77121" y="2017858"/>
            <a:ext cx="5624706" cy="4159841"/>
          </a:xfrm>
          <a:custGeom>
            <a:avLst/>
            <a:gdLst/>
            <a:ahLst/>
            <a:cxnLst/>
            <a:rect l="l" t="t" r="r" b="b"/>
            <a:pathLst>
              <a:path w="5624706" h="4159841">
                <a:moveTo>
                  <a:pt x="0" y="0"/>
                </a:moveTo>
                <a:lnTo>
                  <a:pt x="5624705" y="0"/>
                </a:lnTo>
                <a:lnTo>
                  <a:pt x="5624705" y="4159841"/>
                </a:lnTo>
                <a:lnTo>
                  <a:pt x="0" y="4159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849950" y="7239401"/>
            <a:ext cx="8588101" cy="272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4"/>
              </a:lnSpc>
            </a:pPr>
            <a:r>
              <a:rPr lang="en-US" sz="6995">
                <a:solidFill>
                  <a:srgbClr val="FFFFFF"/>
                </a:solidFill>
                <a:latin typeface="용이고딕-레귤러"/>
              </a:rPr>
              <a:t>Q&amp;A</a:t>
            </a:r>
          </a:p>
          <a:p>
            <a:pPr algn="ctr">
              <a:lnSpc>
                <a:spcPts val="8884"/>
              </a:lnSpc>
            </a:pPr>
            <a:endParaRPr lang="en-US" sz="6995">
              <a:solidFill>
                <a:srgbClr val="FFFFFF"/>
              </a:solidFill>
              <a:latin typeface="용이고딕-레귤러"/>
            </a:endParaRPr>
          </a:p>
          <a:p>
            <a:pPr algn="ctr">
              <a:lnSpc>
                <a:spcPts val="3804"/>
              </a:lnSpc>
            </a:pPr>
            <a:endParaRPr lang="en-US" sz="6995">
              <a:solidFill>
                <a:srgbClr val="FFFFFF"/>
              </a:solidFill>
              <a:latin typeface="용이고딕-레귤러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77121" y="2017858"/>
            <a:ext cx="5624706" cy="4159841"/>
          </a:xfrm>
          <a:custGeom>
            <a:avLst/>
            <a:gdLst/>
            <a:ahLst/>
            <a:cxnLst/>
            <a:rect l="l" t="t" r="r" b="b"/>
            <a:pathLst>
              <a:path w="5624706" h="4159841">
                <a:moveTo>
                  <a:pt x="0" y="0"/>
                </a:moveTo>
                <a:lnTo>
                  <a:pt x="5624705" y="0"/>
                </a:lnTo>
                <a:lnTo>
                  <a:pt x="5624705" y="4159841"/>
                </a:lnTo>
                <a:lnTo>
                  <a:pt x="0" y="4159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849950" y="7580192"/>
            <a:ext cx="8588101" cy="110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4"/>
              </a:lnSpc>
            </a:pPr>
            <a:r>
              <a:rPr lang="en-US" sz="6995">
                <a:solidFill>
                  <a:srgbClr val="FFFFFF"/>
                </a:solidFill>
                <a:latin typeface="용이고딕-레귤러"/>
                <a:ea typeface="용이고딕-레귤러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0814" y="1840143"/>
            <a:ext cx="4156572" cy="142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11"/>
              </a:lnSpc>
            </a:pPr>
            <a:r>
              <a:rPr lang="en-US" sz="8906">
                <a:solidFill>
                  <a:srgbClr val="003EA8"/>
                </a:solidFill>
                <a:ea typeface="용이고딕-레귤러 Bold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86247" y="4050103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0094EB"/>
                </a:solidFill>
                <a:latin typeface="Montserrat Classic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86247" y="8260032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0094EB"/>
                </a:solidFill>
                <a:latin typeface="Montserrat Classic Bold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86247" y="5505905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94EB"/>
                </a:solidFill>
                <a:latin typeface="Montserrat Classic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86247" y="6882159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94EB"/>
                </a:solidFill>
                <a:latin typeface="Montserrat Classic Bol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2920" y="4097728"/>
            <a:ext cx="373070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25344D"/>
                </a:solidFill>
                <a:ea typeface="용이고딕-레귤러"/>
              </a:rPr>
              <a:t>과제 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27386" y="8307657"/>
            <a:ext cx="412701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25344D"/>
                </a:solidFill>
                <a:latin typeface="용이고딕-레귤러"/>
                <a:ea typeface="용이고딕-레귤러"/>
              </a:rPr>
              <a:t>향후 계획(~Fair Day)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02920" y="5550789"/>
            <a:ext cx="402342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 err="1">
                <a:solidFill>
                  <a:srgbClr val="25344D"/>
                </a:solidFill>
                <a:ea typeface="용이고딕-레귤러"/>
              </a:rPr>
              <a:t>개선</a:t>
            </a:r>
            <a:r>
              <a:rPr lang="en-US" sz="3500" dirty="0">
                <a:solidFill>
                  <a:srgbClr val="25344D"/>
                </a:solidFill>
                <a:ea typeface="용이고딕-레귤러"/>
              </a:rPr>
              <a:t> </a:t>
            </a:r>
            <a:r>
              <a:rPr lang="en-US" sz="3500" dirty="0" err="1">
                <a:solidFill>
                  <a:srgbClr val="25344D"/>
                </a:solidFill>
                <a:ea typeface="용이고딕-레귤러"/>
              </a:rPr>
              <a:t>사항</a:t>
            </a:r>
            <a:r>
              <a:rPr lang="en-US" sz="3500" dirty="0">
                <a:solidFill>
                  <a:srgbClr val="25344D"/>
                </a:solidFill>
                <a:ea typeface="용이고딕-레귤러"/>
              </a:rPr>
              <a:t> 및 </a:t>
            </a:r>
            <a:r>
              <a:rPr lang="en-US" sz="3500" dirty="0" err="1">
                <a:solidFill>
                  <a:srgbClr val="25344D"/>
                </a:solidFill>
                <a:ea typeface="용이고딕-레귤러"/>
              </a:rPr>
              <a:t>개선</a:t>
            </a:r>
            <a:r>
              <a:rPr lang="en-US" sz="3500" dirty="0">
                <a:solidFill>
                  <a:srgbClr val="25344D"/>
                </a:solidFill>
                <a:ea typeface="용이고딕-레귤러"/>
              </a:rPr>
              <a:t> </a:t>
            </a:r>
            <a:r>
              <a:rPr lang="en-US" sz="3500" dirty="0" err="1">
                <a:solidFill>
                  <a:srgbClr val="25344D"/>
                </a:solidFill>
                <a:ea typeface="용이고딕-레귤러"/>
              </a:rPr>
              <a:t>상황</a:t>
            </a:r>
            <a:endParaRPr lang="en-US" sz="3500" dirty="0">
              <a:solidFill>
                <a:srgbClr val="25344D"/>
              </a:solidFill>
              <a:ea typeface="용이고딕-레귤러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002920" y="6928662"/>
            <a:ext cx="688790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25344D"/>
                </a:solidFill>
                <a:ea typeface="용이고딕-레귤러"/>
              </a:rPr>
              <a:t>최종 결과</a:t>
            </a:r>
          </a:p>
        </p:txBody>
      </p:sp>
      <p:sp>
        <p:nvSpPr>
          <p:cNvPr id="11" name="Freeform 11"/>
          <p:cNvSpPr/>
          <p:nvPr/>
        </p:nvSpPr>
        <p:spPr>
          <a:xfrm rot="5399999">
            <a:off x="1457117" y="710859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7"/>
                </a:lnTo>
                <a:lnTo>
                  <a:pt x="0" y="3730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14216" y="5334366"/>
            <a:ext cx="4609518" cy="3073012"/>
          </a:xfrm>
          <a:custGeom>
            <a:avLst/>
            <a:gdLst/>
            <a:ahLst/>
            <a:cxnLst/>
            <a:rect l="l" t="t" r="r" b="b"/>
            <a:pathLst>
              <a:path w="4609518" h="3073012">
                <a:moveTo>
                  <a:pt x="0" y="0"/>
                </a:moveTo>
                <a:lnTo>
                  <a:pt x="4609518" y="0"/>
                </a:lnTo>
                <a:lnTo>
                  <a:pt x="4609518" y="3073012"/>
                </a:lnTo>
                <a:lnTo>
                  <a:pt x="0" y="3073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585702" y="6127576"/>
            <a:ext cx="1486592" cy="148659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8425"/>
              <a:ext cx="7112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7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539020" y="4727264"/>
            <a:ext cx="9728022" cy="4287217"/>
          </a:xfrm>
          <a:custGeom>
            <a:avLst/>
            <a:gdLst/>
            <a:ahLst/>
            <a:cxnLst/>
            <a:rect l="l" t="t" r="r" b="b"/>
            <a:pathLst>
              <a:path w="9728022" h="4287217">
                <a:moveTo>
                  <a:pt x="0" y="0"/>
                </a:moveTo>
                <a:lnTo>
                  <a:pt x="9728021" y="0"/>
                </a:lnTo>
                <a:lnTo>
                  <a:pt x="9728021" y="4287216"/>
                </a:lnTo>
                <a:lnTo>
                  <a:pt x="0" y="4287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905653" y="1812302"/>
            <a:ext cx="8476693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>
                <a:solidFill>
                  <a:srgbClr val="003EA8"/>
                </a:solidFill>
                <a:ea typeface="용이고딕-레귤러 Bold"/>
              </a:rPr>
              <a:t>과제 목표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07321" y="1028700"/>
            <a:ext cx="447335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94EB"/>
                </a:solidFill>
                <a:latin typeface="Montserrat Classic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8975" y="3174089"/>
            <a:ext cx="13048760" cy="154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CMM(3차원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측정기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)을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통해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특정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부품의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각도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면적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길이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등을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측정하여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얻은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데이터에서</a:t>
            </a:r>
            <a:endParaRPr lang="en-US" sz="2600" spc="23" dirty="0">
              <a:solidFill>
                <a:srgbClr val="3D3D3D"/>
              </a:solidFill>
              <a:latin typeface="용이고딕-레귤러"/>
              <a:ea typeface="용이고딕-레귤러"/>
            </a:endParaRPr>
          </a:p>
          <a:p>
            <a:pPr algn="ctr">
              <a:lnSpc>
                <a:spcPts val="4134"/>
              </a:lnSpc>
            </a:pP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이상치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(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에러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)를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탐지해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부품의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불량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여부를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판단하는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딥러닝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모듈</a:t>
            </a:r>
            <a:r>
              <a:rPr lang="en-US" sz="2600" spc="23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600" spc="23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개발</a:t>
            </a:r>
            <a:endParaRPr lang="en-US" sz="2600" spc="23" dirty="0">
              <a:solidFill>
                <a:srgbClr val="3D3D3D"/>
              </a:solidFill>
              <a:latin typeface="용이고딕-레귤러"/>
              <a:ea typeface="용이고딕-레귤러"/>
            </a:endParaRPr>
          </a:p>
          <a:p>
            <a:pPr algn="ctr">
              <a:lnSpc>
                <a:spcPts val="4134"/>
              </a:lnSpc>
            </a:pPr>
            <a:endParaRPr lang="en-US" sz="2600" spc="23" dirty="0">
              <a:solidFill>
                <a:srgbClr val="3D3D3D"/>
              </a:solidFill>
              <a:latin typeface="용이고딕-레귤러"/>
              <a:ea typeface="용이고딕-레귤러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78650" y="9153525"/>
            <a:ext cx="13048760" cy="102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600" spc="23">
                <a:solidFill>
                  <a:srgbClr val="3D3D3D"/>
                </a:solidFill>
                <a:latin typeface="용이고딕-레귤러"/>
                <a:ea typeface="용이고딕-레귤러"/>
              </a:rPr>
              <a:t>※ 현재 공정 과정에선 작업자가 수동으로 불량 여부를 판단 중</a:t>
            </a:r>
          </a:p>
          <a:p>
            <a:pPr algn="ctr">
              <a:lnSpc>
                <a:spcPts val="4134"/>
              </a:lnSpc>
            </a:pPr>
            <a:endParaRPr lang="en-US" sz="2600" spc="23">
              <a:solidFill>
                <a:srgbClr val="3D3D3D"/>
              </a:solidFill>
              <a:latin typeface="용이고딕-레귤러"/>
              <a:ea typeface="용이고딕-레귤러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4C19ADC-8F02-FAC8-CA7A-4AC442A29B56}"/>
              </a:ext>
            </a:extLst>
          </p:cNvPr>
          <p:cNvSpPr/>
          <p:nvPr/>
        </p:nvSpPr>
        <p:spPr>
          <a:xfrm rot="5399999">
            <a:off x="1457117" y="710859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7"/>
                </a:lnTo>
                <a:lnTo>
                  <a:pt x="0" y="37307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8232" y="4497359"/>
            <a:ext cx="7913136" cy="4940995"/>
          </a:xfrm>
          <a:custGeom>
            <a:avLst/>
            <a:gdLst/>
            <a:ahLst/>
            <a:cxnLst/>
            <a:rect l="l" t="t" r="r" b="b"/>
            <a:pathLst>
              <a:path w="7913136" h="4940995">
                <a:moveTo>
                  <a:pt x="0" y="0"/>
                </a:moveTo>
                <a:lnTo>
                  <a:pt x="7913136" y="0"/>
                </a:lnTo>
                <a:lnTo>
                  <a:pt x="7913136" y="4940995"/>
                </a:lnTo>
                <a:lnTo>
                  <a:pt x="0" y="4940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94904" y="911802"/>
            <a:ext cx="123426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0094EB"/>
                </a:solidFill>
                <a:latin typeface="Montserrat Classic Bold"/>
              </a:rPr>
              <a:t>01-1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4098" y="762260"/>
            <a:ext cx="14825202" cy="96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0"/>
              </a:lnSpc>
            </a:pPr>
            <a:r>
              <a:rPr lang="en-US" sz="6000">
                <a:solidFill>
                  <a:srgbClr val="003EA8"/>
                </a:solidFill>
                <a:ea typeface="용이고딕-레귤러 Bold"/>
              </a:rPr>
              <a:t>현재 불량 검출 시스템과 현재 시스템의 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8464" y="2023625"/>
            <a:ext cx="16141005" cy="1818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8"/>
              </a:lnSpc>
            </a:pPr>
            <a:r>
              <a:rPr lang="en-US" sz="3200">
                <a:solidFill>
                  <a:srgbClr val="000000"/>
                </a:solidFill>
                <a:latin typeface="용이고딕-레귤러 Bold"/>
                <a:ea typeface="용이고딕-레귤러 Bold"/>
              </a:rPr>
              <a:t>현재 불량 검출 시스템:</a:t>
            </a:r>
            <a:r>
              <a:rPr lang="en-US" sz="3200">
                <a:solidFill>
                  <a:srgbClr val="000000"/>
                </a:solidFill>
                <a:latin typeface="용이고딕-레귤러"/>
              </a:rPr>
              <a:t> </a:t>
            </a:r>
          </a:p>
          <a:p>
            <a:pPr algn="l">
              <a:lnSpc>
                <a:spcPts val="4770"/>
              </a:lnSpc>
            </a:pPr>
            <a:r>
              <a:rPr lang="en-US" sz="3000">
                <a:solidFill>
                  <a:srgbClr val="000000"/>
                </a:solidFill>
                <a:latin typeface="용이고딕-레귤러"/>
                <a:ea typeface="용이고딕-레귤러"/>
              </a:rPr>
              <a:t> CMM을 통해 제품의 각종 수치를 측정 -&gt; 측정실 작업자가 측정된 데이터를 확인 후 정상, 불량, 보류를 판별 </a:t>
            </a:r>
          </a:p>
          <a:p>
            <a:pPr algn="l">
              <a:lnSpc>
                <a:spcPts val="477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용이고딕-레귤러"/>
                <a:ea typeface="용이고딕-레귤러"/>
              </a:rPr>
              <a:t>-&gt; 보류로 판별된  데이터의 경우 책임자에게 전달 -&gt; 최종 정상, 불량 판별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8464" y="5147788"/>
            <a:ext cx="8063136" cy="4511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88"/>
              </a:lnSpc>
            </a:pPr>
            <a:r>
              <a:rPr lang="en-US" sz="3200" dirty="0" err="1">
                <a:solidFill>
                  <a:srgbClr val="000000"/>
                </a:solidFill>
                <a:latin typeface="용이고딕-레귤러 Bold"/>
                <a:ea typeface="용이고딕-레귤러 Bold"/>
              </a:rPr>
              <a:t>현재</a:t>
            </a:r>
            <a:r>
              <a:rPr lang="en-US" sz="3200" dirty="0">
                <a:solidFill>
                  <a:srgbClr val="000000"/>
                </a:solidFill>
                <a:latin typeface="용이고딕-레귤러 Bold"/>
                <a:ea typeface="용이고딕-레귤러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용이고딕-레귤러 Bold"/>
                <a:ea typeface="용이고딕-레귤러 Bold"/>
              </a:rPr>
              <a:t>불량</a:t>
            </a:r>
            <a:r>
              <a:rPr lang="en-US" sz="3200" dirty="0">
                <a:solidFill>
                  <a:srgbClr val="000000"/>
                </a:solidFill>
                <a:latin typeface="용이고딕-레귤러 Bold"/>
                <a:ea typeface="용이고딕-레귤러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용이고딕-레귤러 Bold"/>
                <a:ea typeface="용이고딕-레귤러 Bold"/>
              </a:rPr>
              <a:t>검출</a:t>
            </a:r>
            <a:r>
              <a:rPr lang="en-US" sz="3200" dirty="0">
                <a:solidFill>
                  <a:srgbClr val="000000"/>
                </a:solidFill>
                <a:latin typeface="용이고딕-레귤러 Bold"/>
                <a:ea typeface="용이고딕-레귤러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용이고딕-레귤러 Bold"/>
                <a:ea typeface="용이고딕-레귤러 Bold"/>
              </a:rPr>
              <a:t>시스템의</a:t>
            </a:r>
            <a:r>
              <a:rPr lang="en-US" sz="3200" dirty="0">
                <a:solidFill>
                  <a:srgbClr val="000000"/>
                </a:solidFill>
                <a:latin typeface="용이고딕-레귤러 Bold"/>
                <a:ea typeface="용이고딕-레귤러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용이고딕-레귤러 Bold"/>
                <a:ea typeface="용이고딕-레귤러 Bold"/>
              </a:rPr>
              <a:t>문제점</a:t>
            </a:r>
            <a:r>
              <a:rPr lang="en-US" sz="3200" dirty="0">
                <a:solidFill>
                  <a:srgbClr val="000000"/>
                </a:solidFill>
                <a:latin typeface="용이고딕-레귤러 Bold"/>
                <a:ea typeface="용이고딕-레귤러 Bold"/>
              </a:rPr>
              <a:t>:</a:t>
            </a:r>
          </a:p>
          <a:p>
            <a:pPr marL="690881" lvl="1" indent="-345440" algn="l">
              <a:lnSpc>
                <a:spcPts val="5088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용이고딕-레귤러"/>
              </a:rPr>
              <a:t>측정된</a:t>
            </a:r>
            <a:r>
              <a:rPr lang="en-US" sz="32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용이고딕-레귤러"/>
              </a:rPr>
              <a:t>데이터를</a:t>
            </a:r>
            <a:r>
              <a:rPr lang="en-US" sz="32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용이고딕-레귤러"/>
              </a:rPr>
              <a:t>분류하기</a:t>
            </a:r>
            <a:r>
              <a:rPr lang="en-US" sz="32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용이고딕-레귤러"/>
              </a:rPr>
              <a:t>위한</a:t>
            </a:r>
            <a:r>
              <a:rPr lang="en-US" sz="32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용이고딕-레귤러"/>
              </a:rPr>
              <a:t>인력과</a:t>
            </a:r>
            <a:r>
              <a:rPr lang="en-US" sz="32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용이고딕-레귤러"/>
              </a:rPr>
              <a:t>시간이</a:t>
            </a:r>
            <a:r>
              <a:rPr lang="en-US" sz="32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용이고딕-레귤러"/>
              </a:rPr>
              <a:t>많이</a:t>
            </a:r>
            <a:r>
              <a:rPr lang="en-US" sz="32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용이고딕-레귤러"/>
              </a:rPr>
              <a:t>소요됨</a:t>
            </a:r>
            <a:r>
              <a:rPr lang="en-US" sz="3200" dirty="0">
                <a:solidFill>
                  <a:srgbClr val="000000"/>
                </a:solidFill>
                <a:ea typeface="용이고딕-레귤러"/>
              </a:rPr>
              <a:t>  </a:t>
            </a:r>
          </a:p>
          <a:p>
            <a:pPr marL="690881" lvl="1" indent="-345440" algn="l">
              <a:lnSpc>
                <a:spcPts val="5088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작업자의</a:t>
            </a:r>
            <a:r>
              <a:rPr 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주관적인</a:t>
            </a:r>
            <a:r>
              <a:rPr 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기준에</a:t>
            </a:r>
            <a:r>
              <a:rPr 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의해</a:t>
            </a:r>
            <a:r>
              <a:rPr 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정상</a:t>
            </a:r>
            <a:r>
              <a:rPr 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불량이</a:t>
            </a:r>
            <a:r>
              <a:rPr 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판별되고</a:t>
            </a:r>
            <a:r>
              <a:rPr 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있음</a:t>
            </a:r>
            <a:r>
              <a:rPr 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</a:t>
            </a:r>
          </a:p>
          <a:p>
            <a:pPr marL="345441" lvl="1" algn="l">
              <a:lnSpc>
                <a:spcPts val="5088"/>
              </a:lnSpc>
            </a:pPr>
            <a:r>
              <a:rPr 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&gt;&gt;</a:t>
            </a:r>
            <a:r>
              <a:rPr lang="ko-KR" alt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 같은 수치라도 작업자에 따라 </a:t>
            </a:r>
            <a:r>
              <a:rPr lang="en-US" altLang="ko-KR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	</a:t>
            </a:r>
            <a:r>
              <a:rPr lang="ko-KR" alt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정상</a:t>
            </a:r>
            <a:r>
              <a:rPr lang="en-US" altLang="ko-KR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,</a:t>
            </a:r>
            <a:r>
              <a:rPr lang="ko-KR" altLang="en-US" sz="3200" dirty="0">
                <a:solidFill>
                  <a:srgbClr val="000000"/>
                </a:solidFill>
                <a:latin typeface="용이고딕-레귤러"/>
                <a:ea typeface="용이고딕-레귤러"/>
              </a:rPr>
              <a:t>불량이 판정이 나뉨</a:t>
            </a:r>
            <a:endParaRPr lang="en-US" sz="3200" dirty="0">
              <a:solidFill>
                <a:srgbClr val="000000"/>
              </a:solidFill>
              <a:latin typeface="용이고딕-레귤러"/>
              <a:ea typeface="용이고딕-레귤러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50723" y="6672582"/>
            <a:ext cx="202748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측정 및 1차 판별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42829" y="6111528"/>
            <a:ext cx="11800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ea typeface="용이고딕-레귤러"/>
              </a:rPr>
              <a:t>최종 판별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2310565" y="5627791"/>
            <a:ext cx="998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5402113" y="5608741"/>
            <a:ext cx="998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0050723" y="9467177"/>
            <a:ext cx="202748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측정 및 1차 판별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42829" y="8772525"/>
            <a:ext cx="11800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ea typeface="용이고딕-레귤러"/>
              </a:rPr>
              <a:t>최종 판별</a:t>
            </a:r>
          </a:p>
        </p:txBody>
      </p:sp>
      <p:sp>
        <p:nvSpPr>
          <p:cNvPr id="13" name="AutoShape 9">
            <a:extLst>
              <a:ext uri="{FF2B5EF4-FFF2-40B4-BE49-F238E27FC236}">
                <a16:creationId xmlns:a16="http://schemas.microsoft.com/office/drawing/2014/main" id="{E1A5BB21-E490-FD9F-9BC9-81AC53A9CF62}"/>
              </a:ext>
            </a:extLst>
          </p:cNvPr>
          <p:cNvSpPr/>
          <p:nvPr/>
        </p:nvSpPr>
        <p:spPr>
          <a:xfrm flipV="1">
            <a:off x="12310565" y="8314634"/>
            <a:ext cx="998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BDA37AFD-268D-B983-A703-3BECABC4296C}"/>
              </a:ext>
            </a:extLst>
          </p:cNvPr>
          <p:cNvSpPr/>
          <p:nvPr/>
        </p:nvSpPr>
        <p:spPr>
          <a:xfrm flipV="1">
            <a:off x="15402113" y="8314634"/>
            <a:ext cx="998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3976" y="7998780"/>
            <a:ext cx="9878565" cy="1723187"/>
          </a:xfrm>
          <a:custGeom>
            <a:avLst/>
            <a:gdLst/>
            <a:ahLst/>
            <a:cxnLst/>
            <a:rect l="l" t="t" r="r" b="b"/>
            <a:pathLst>
              <a:path w="9878565" h="1723187">
                <a:moveTo>
                  <a:pt x="0" y="0"/>
                </a:moveTo>
                <a:lnTo>
                  <a:pt x="9878565" y="0"/>
                </a:lnTo>
                <a:lnTo>
                  <a:pt x="9878565" y="1723187"/>
                </a:lnTo>
                <a:lnTo>
                  <a:pt x="0" y="1723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493976" y="2089558"/>
            <a:ext cx="9878565" cy="1853865"/>
          </a:xfrm>
          <a:custGeom>
            <a:avLst/>
            <a:gdLst/>
            <a:ahLst/>
            <a:cxnLst/>
            <a:rect l="l" t="t" r="r" b="b"/>
            <a:pathLst>
              <a:path w="9878565" h="1853865">
                <a:moveTo>
                  <a:pt x="0" y="0"/>
                </a:moveTo>
                <a:lnTo>
                  <a:pt x="9878565" y="0"/>
                </a:lnTo>
                <a:lnTo>
                  <a:pt x="9878565" y="1853865"/>
                </a:lnTo>
                <a:lnTo>
                  <a:pt x="0" y="185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3918" b="-20287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7059516" y="4136540"/>
            <a:ext cx="747485" cy="7474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200" y="-152400"/>
              <a:ext cx="406400" cy="863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493976" y="5074524"/>
            <a:ext cx="9878565" cy="1795771"/>
          </a:xfrm>
          <a:custGeom>
            <a:avLst/>
            <a:gdLst/>
            <a:ahLst/>
            <a:cxnLst/>
            <a:rect l="l" t="t" r="r" b="b"/>
            <a:pathLst>
              <a:path w="9878565" h="1795771">
                <a:moveTo>
                  <a:pt x="0" y="0"/>
                </a:moveTo>
                <a:lnTo>
                  <a:pt x="9878565" y="0"/>
                </a:lnTo>
                <a:lnTo>
                  <a:pt x="9878565" y="1795771"/>
                </a:lnTo>
                <a:lnTo>
                  <a:pt x="0" y="1795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913" r="-139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118716" y="2725029"/>
            <a:ext cx="3264284" cy="4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8"/>
              </a:lnSpc>
              <a:spcBef>
                <a:spcPct val="0"/>
              </a:spcBef>
            </a:pPr>
            <a:r>
              <a:rPr lang="en-US" sz="2099" spc="19" dirty="0">
                <a:solidFill>
                  <a:srgbClr val="333333"/>
                </a:solidFill>
                <a:latin typeface="용이고딕-레귤러"/>
                <a:ea typeface="용이고딕-레귤러"/>
              </a:rPr>
              <a:t>&lt;</a:t>
            </a:r>
            <a:r>
              <a:rPr lang="en-US" sz="2099" spc="19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CMM이</a:t>
            </a:r>
            <a:r>
              <a:rPr lang="en-US" sz="2099" spc="19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099" spc="19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생성한</a:t>
            </a:r>
            <a:r>
              <a:rPr lang="en-US" sz="2099" spc="19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099" spc="19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원본</a:t>
            </a:r>
            <a:r>
              <a:rPr lang="en-US" sz="2099" spc="19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099" spc="19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데이</a:t>
            </a:r>
            <a:r>
              <a:rPr lang="ko-KR" altLang="en-US" sz="2099" spc="19" dirty="0">
                <a:solidFill>
                  <a:srgbClr val="333333"/>
                </a:solidFill>
                <a:latin typeface="용이고딕-레귤러"/>
                <a:ea typeface="용이고딕-레귤러"/>
              </a:rPr>
              <a:t>터</a:t>
            </a:r>
            <a:r>
              <a:rPr lang="en-US" sz="2099" spc="19" dirty="0">
                <a:solidFill>
                  <a:srgbClr val="333333"/>
                </a:solidFill>
                <a:latin typeface="용이고딕-레귤러"/>
                <a:ea typeface="용이고딕-레귤러"/>
              </a:rPr>
              <a:t>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20749" y="5848585"/>
            <a:ext cx="2077789" cy="41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1999" spc="18" dirty="0">
                <a:solidFill>
                  <a:srgbClr val="333333"/>
                </a:solidFill>
                <a:latin typeface="용이고딕-레귤러"/>
                <a:ea typeface="용이고딕-레귤러"/>
              </a:rPr>
              <a:t>&lt;</a:t>
            </a:r>
            <a:r>
              <a:rPr lang="en-US" sz="1999" spc="18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중간</a:t>
            </a:r>
            <a:r>
              <a:rPr lang="en-US" sz="1999" spc="18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999" spc="18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전처리</a:t>
            </a:r>
            <a:r>
              <a:rPr lang="en-US" sz="1999" spc="18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1999" spc="18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데이터</a:t>
            </a:r>
            <a:r>
              <a:rPr lang="en-US" sz="1999" spc="18" dirty="0">
                <a:solidFill>
                  <a:srgbClr val="333333"/>
                </a:solidFill>
                <a:latin typeface="용이고딕-레귤러"/>
                <a:ea typeface="용이고딕-레귤러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16941" y="8727023"/>
            <a:ext cx="2377083" cy="40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000" spc="18" dirty="0">
                <a:solidFill>
                  <a:srgbClr val="333333"/>
                </a:solidFill>
                <a:latin typeface="용이고딕-레귤러"/>
                <a:ea typeface="용이고딕-레귤러"/>
              </a:rPr>
              <a:t>&lt;</a:t>
            </a:r>
            <a:r>
              <a:rPr lang="en-US" sz="2000" spc="18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딥러닝</a:t>
            </a:r>
            <a:r>
              <a:rPr lang="en-US" sz="2000" spc="18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000" spc="18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샘플용</a:t>
            </a:r>
            <a:r>
              <a:rPr lang="en-US" sz="2000" spc="18" dirty="0">
                <a:solidFill>
                  <a:srgbClr val="333333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000" spc="18" dirty="0" err="1">
                <a:solidFill>
                  <a:srgbClr val="333333"/>
                </a:solidFill>
                <a:latin typeface="용이고딕-레귤러"/>
                <a:ea typeface="용이고딕-레귤러"/>
              </a:rPr>
              <a:t>전처리</a:t>
            </a:r>
            <a:r>
              <a:rPr lang="en-US" sz="2000" spc="18" dirty="0">
                <a:solidFill>
                  <a:srgbClr val="333333"/>
                </a:solidFill>
                <a:latin typeface="용이고딕-레귤러"/>
                <a:ea typeface="용이고딕-레귤러"/>
              </a:rPr>
              <a:t>&gt;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059516" y="7060795"/>
            <a:ext cx="747485" cy="74748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03200" y="-152400"/>
              <a:ext cx="406400" cy="863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394411" y="4161680"/>
            <a:ext cx="5763071" cy="5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2598" spc="24">
                <a:solidFill>
                  <a:srgbClr val="333333"/>
                </a:solidFill>
                <a:ea typeface="용이고딕-레귤러"/>
              </a:rPr>
              <a:t>정렬되지 않은 데이터를 정렬된 데이터로 변환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07297" y="7085935"/>
            <a:ext cx="5493097" cy="5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2598" spc="24">
                <a:solidFill>
                  <a:srgbClr val="333333"/>
                </a:solidFill>
                <a:latin typeface="용이고딕-레귤러"/>
                <a:ea typeface="용이고딕-레귤러"/>
              </a:rPr>
              <a:t>딥러닝에 필요한 데이터만을 뽑아 2차 변환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1054071" y="721667"/>
            <a:ext cx="14542965" cy="1106964"/>
            <a:chOff x="0" y="-47625"/>
            <a:chExt cx="19390621" cy="1475952"/>
          </a:xfrm>
        </p:grpSpPr>
        <p:sp>
          <p:nvSpPr>
            <p:cNvPr id="17" name="TextBox 17"/>
            <p:cNvSpPr txBox="1"/>
            <p:nvPr/>
          </p:nvSpPr>
          <p:spPr>
            <a:xfrm>
              <a:off x="4712653" y="-47625"/>
              <a:ext cx="14677968" cy="1475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90"/>
                </a:lnSpc>
              </a:pPr>
              <a:r>
                <a:rPr lang="en-US" sz="7000">
                  <a:solidFill>
                    <a:srgbClr val="003EA8"/>
                  </a:solidFill>
                  <a:ea typeface="용이고딕-레귤러 Bold"/>
                </a:rPr>
                <a:t>데이터 전처리 과정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31563"/>
              <a:ext cx="5964478" cy="90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endParaRPr lang="en-US" sz="4800" dirty="0">
                <a:solidFill>
                  <a:srgbClr val="0094EB"/>
                </a:solidFill>
                <a:latin typeface="Montserrat Classic Bold"/>
              </a:endParaRPr>
            </a:p>
          </p:txBody>
        </p:sp>
      </p:grpSp>
      <p:sp>
        <p:nvSpPr>
          <p:cNvPr id="19" name="TextBox 3">
            <a:extLst>
              <a:ext uri="{FF2B5EF4-FFF2-40B4-BE49-F238E27FC236}">
                <a16:creationId xmlns:a16="http://schemas.microsoft.com/office/drawing/2014/main" id="{D79E8D29-226F-1475-A53B-9B3BF2DB5F4A}"/>
              </a:ext>
            </a:extLst>
          </p:cNvPr>
          <p:cNvSpPr txBox="1"/>
          <p:nvPr/>
        </p:nvSpPr>
        <p:spPr>
          <a:xfrm>
            <a:off x="794904" y="911802"/>
            <a:ext cx="1338696" cy="677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0094EB"/>
                </a:solidFill>
                <a:latin typeface="Montserrat Classic Bold"/>
              </a:rPr>
              <a:t>01-2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9153525" y="2636130"/>
            <a:ext cx="0" cy="5568760"/>
          </a:xfrm>
          <a:prstGeom prst="line">
            <a:avLst/>
          </a:prstGeom>
          <a:ln w="19050" cap="flat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777162" y="5948275"/>
            <a:ext cx="6538403" cy="2836661"/>
          </a:xfrm>
          <a:custGeom>
            <a:avLst/>
            <a:gdLst/>
            <a:ahLst/>
            <a:cxnLst/>
            <a:rect l="l" t="t" r="r" b="b"/>
            <a:pathLst>
              <a:path w="6538403" h="2836661">
                <a:moveTo>
                  <a:pt x="0" y="0"/>
                </a:moveTo>
                <a:lnTo>
                  <a:pt x="6538404" y="0"/>
                </a:lnTo>
                <a:lnTo>
                  <a:pt x="6538404" y="2836661"/>
                </a:lnTo>
                <a:lnTo>
                  <a:pt x="0" y="2836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306442" y="5474911"/>
            <a:ext cx="6805459" cy="3783389"/>
          </a:xfrm>
          <a:custGeom>
            <a:avLst/>
            <a:gdLst/>
            <a:ahLst/>
            <a:cxnLst/>
            <a:rect l="l" t="t" r="r" b="b"/>
            <a:pathLst>
              <a:path w="6805459" h="3783389">
                <a:moveTo>
                  <a:pt x="0" y="0"/>
                </a:moveTo>
                <a:lnTo>
                  <a:pt x="6805459" y="0"/>
                </a:lnTo>
                <a:lnTo>
                  <a:pt x="6805459" y="3783389"/>
                </a:lnTo>
                <a:lnTo>
                  <a:pt x="0" y="3783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216299" y="2962457"/>
            <a:ext cx="3323569" cy="76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6"/>
              </a:lnSpc>
            </a:pPr>
            <a:r>
              <a:rPr lang="en-US" sz="4800">
                <a:solidFill>
                  <a:srgbClr val="003EA8"/>
                </a:solidFill>
                <a:ea typeface="용이고딕-레귤러 Bold"/>
              </a:rPr>
              <a:t>데이터셋 부족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0419" y="714523"/>
            <a:ext cx="5307403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0"/>
              </a:lnSpc>
            </a:pPr>
            <a:r>
              <a:rPr lang="en-US" sz="7000">
                <a:solidFill>
                  <a:srgbClr val="003EA8"/>
                </a:solidFill>
                <a:ea typeface="용이고딕-레귤러 Bold"/>
              </a:rPr>
              <a:t>개선 사항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91728" y="4060308"/>
            <a:ext cx="590927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4"/>
              </a:lnSpc>
            </a:pPr>
            <a:r>
              <a:rPr lang="en-US" sz="2499">
                <a:solidFill>
                  <a:srgbClr val="000000"/>
                </a:solidFill>
                <a:latin typeface="용이고딕-레귤러"/>
                <a:ea typeface="용이고딕-레귤러"/>
              </a:rPr>
              <a:t>딥러닝을 진행하기에는 매우 부족한 133개의      데이터를 사용하여 딥러닝 학습과 테스트를 진행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054071" y="931058"/>
            <a:ext cx="447335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94EB"/>
                </a:solidFill>
                <a:latin typeface="Montserrat Classic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74348" y="2962457"/>
            <a:ext cx="2989033" cy="76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6"/>
              </a:lnSpc>
            </a:pPr>
            <a:r>
              <a:rPr lang="en-US" sz="4800">
                <a:solidFill>
                  <a:srgbClr val="003EA8"/>
                </a:solidFill>
                <a:ea typeface="용이고딕-레귤러 Bold"/>
              </a:rPr>
              <a:t>과적합 문제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68344" y="3927216"/>
            <a:ext cx="6886074" cy="1493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제작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된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딥러닝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모델이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학습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데이터에서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과적합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된 모습을 보임</a:t>
            </a:r>
            <a:endParaRPr lang="en-US" sz="2500" dirty="0">
              <a:solidFill>
                <a:srgbClr val="000000"/>
              </a:solidFill>
              <a:ea typeface="용이고딕-레귤러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90927" y="1192996"/>
            <a:ext cx="20563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(중간 발표 이전)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38092" y="2965522"/>
            <a:ext cx="7160477" cy="4355957"/>
          </a:xfrm>
          <a:custGeom>
            <a:avLst/>
            <a:gdLst/>
            <a:ahLst/>
            <a:cxnLst/>
            <a:rect l="l" t="t" r="r" b="b"/>
            <a:pathLst>
              <a:path w="7160477" h="4355957">
                <a:moveTo>
                  <a:pt x="0" y="0"/>
                </a:moveTo>
                <a:lnTo>
                  <a:pt x="7160477" y="0"/>
                </a:lnTo>
                <a:lnTo>
                  <a:pt x="7160477" y="4355956"/>
                </a:lnTo>
                <a:lnTo>
                  <a:pt x="0" y="4355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67329" y="3255098"/>
            <a:ext cx="5765372" cy="76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4800">
                <a:solidFill>
                  <a:srgbClr val="003EA8"/>
                </a:solidFill>
                <a:ea typeface="용이고딕-레귤러 Bold"/>
              </a:rPr>
              <a:t>보류 데이터에 대한 처리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5647" y="4190160"/>
            <a:ext cx="6338153" cy="3034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l">
              <a:lnSpc>
                <a:spcPts val="3974"/>
              </a:lnSpc>
              <a:buFont typeface="Arial"/>
              <a:buChar char="•"/>
            </a:pPr>
            <a:r>
              <a:rPr lang="ko-KR" altLang="en-US" sz="2499" dirty="0">
                <a:solidFill>
                  <a:srgbClr val="000000"/>
                </a:solidFill>
                <a:ea typeface="용이고딕-레귤러"/>
              </a:rPr>
              <a:t>전체 데이터 셋 중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보류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데이터</a:t>
            </a:r>
            <a:r>
              <a:rPr lang="ko-KR" altLang="en-US" sz="2499" dirty="0">
                <a:solidFill>
                  <a:srgbClr val="000000"/>
                </a:solidFill>
                <a:ea typeface="용이고딕-레귤러"/>
              </a:rPr>
              <a:t>의 비율이 높음</a:t>
            </a:r>
            <a:endParaRPr lang="en-US" altLang="ko-KR" sz="2499" dirty="0">
              <a:solidFill>
                <a:srgbClr val="000000"/>
              </a:solidFill>
              <a:ea typeface="용이고딕-레귤러"/>
            </a:endParaRPr>
          </a:p>
          <a:p>
            <a:pPr marL="539749" lvl="1" indent="-269875" algn="l">
              <a:lnSpc>
                <a:spcPts val="3974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(60개의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정상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, 15개의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불량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, 58개의 </a:t>
            </a:r>
            <a:r>
              <a:rPr lang="en-US" sz="2499" dirty="0" err="1">
                <a:solidFill>
                  <a:srgbClr val="000000"/>
                </a:solidFill>
                <a:latin typeface="용이고딕-레귤러"/>
                <a:ea typeface="용이고딕-레귤러"/>
              </a:rPr>
              <a:t>보류</a:t>
            </a:r>
            <a:r>
              <a:rPr lang="en-US" sz="2499" dirty="0">
                <a:solidFill>
                  <a:srgbClr val="000000"/>
                </a:solidFill>
                <a:latin typeface="용이고딕-레귤러"/>
                <a:ea typeface="용이고딕-레귤러"/>
              </a:rPr>
              <a:t>)</a:t>
            </a:r>
          </a:p>
          <a:p>
            <a:pPr marL="539749" lvl="1" indent="-269875" algn="l">
              <a:lnSpc>
                <a:spcPts val="3974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중간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발표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시점에서는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실무자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면담에서의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marL="269874" lvl="1" algn="just">
              <a:lnSpc>
                <a:spcPts val="3974"/>
              </a:lnSpc>
            </a:pP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   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답변을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바탕으로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보류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데이터를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marL="269874" lvl="1" algn="just">
              <a:lnSpc>
                <a:spcPts val="3974"/>
              </a:lnSpc>
            </a:pP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   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불량데이터로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처리하여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딥러닝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학습을</a:t>
            </a:r>
            <a:r>
              <a:rPr lang="en-US" sz="2499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용이고딕-레귤러"/>
              </a:rPr>
              <a:t>진행</a:t>
            </a:r>
            <a:endParaRPr lang="en-US" sz="2499" dirty="0">
              <a:solidFill>
                <a:srgbClr val="000000"/>
              </a:solidFill>
              <a:ea typeface="용이고딕-레귤러"/>
            </a:endParaRPr>
          </a:p>
          <a:p>
            <a:pPr algn="l">
              <a:lnSpc>
                <a:spcPts val="3974"/>
              </a:lnSpc>
            </a:pPr>
            <a:endParaRPr lang="en-US" sz="2499" dirty="0">
              <a:solidFill>
                <a:srgbClr val="000000"/>
              </a:solidFill>
              <a:ea typeface="용이고딕-레귤러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94525" y="7544380"/>
            <a:ext cx="54476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808080"/>
                </a:solidFill>
                <a:latin typeface="용이고딕-레귤러"/>
                <a:ea typeface="용이고딕-레귤러"/>
              </a:rPr>
              <a:t>품질상태 (0 : 불량, 1 : 정상, 2 : 보류)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80419" y="714523"/>
            <a:ext cx="3443511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0"/>
              </a:lnSpc>
            </a:pPr>
            <a:r>
              <a:rPr lang="en-US" sz="7000">
                <a:solidFill>
                  <a:srgbClr val="003EA8"/>
                </a:solidFill>
                <a:ea typeface="용이고딕-레귤러 Bold"/>
              </a:rPr>
              <a:t>개선 사항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54071" y="931058"/>
            <a:ext cx="447335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94EB"/>
                </a:solidFill>
                <a:latin typeface="Montserrat Classic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0927" y="1192996"/>
            <a:ext cx="20563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(중간 발표 이전)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358003"/>
            <a:ext cx="820222" cy="584798"/>
          </a:xfrm>
          <a:custGeom>
            <a:avLst/>
            <a:gdLst/>
            <a:ahLst/>
            <a:cxnLst/>
            <a:rect l="l" t="t" r="r" b="b"/>
            <a:pathLst>
              <a:path w="820222" h="584798">
                <a:moveTo>
                  <a:pt x="0" y="0"/>
                </a:moveTo>
                <a:lnTo>
                  <a:pt x="820222" y="0"/>
                </a:lnTo>
                <a:lnTo>
                  <a:pt x="820222" y="584798"/>
                </a:lnTo>
                <a:lnTo>
                  <a:pt x="0" y="584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794433" y="2011761"/>
            <a:ext cx="7464867" cy="3238604"/>
          </a:xfrm>
          <a:custGeom>
            <a:avLst/>
            <a:gdLst/>
            <a:ahLst/>
            <a:cxnLst/>
            <a:rect l="l" t="t" r="r" b="b"/>
            <a:pathLst>
              <a:path w="7464867" h="3238604">
                <a:moveTo>
                  <a:pt x="0" y="0"/>
                </a:moveTo>
                <a:lnTo>
                  <a:pt x="7464867" y="0"/>
                </a:lnTo>
                <a:lnTo>
                  <a:pt x="7464867" y="3238604"/>
                </a:lnTo>
                <a:lnTo>
                  <a:pt x="0" y="3238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3545917" y="5561173"/>
            <a:ext cx="0" cy="58146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9784908" y="6462071"/>
            <a:ext cx="7464867" cy="2994150"/>
          </a:xfrm>
          <a:custGeom>
            <a:avLst/>
            <a:gdLst/>
            <a:ahLst/>
            <a:cxnLst/>
            <a:rect l="l" t="t" r="r" b="b"/>
            <a:pathLst>
              <a:path w="7464867" h="2994150">
                <a:moveTo>
                  <a:pt x="0" y="0"/>
                </a:moveTo>
                <a:lnTo>
                  <a:pt x="7464867" y="0"/>
                </a:lnTo>
                <a:lnTo>
                  <a:pt x="7464867" y="2994149"/>
                </a:lnTo>
                <a:lnTo>
                  <a:pt x="0" y="2994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595399" y="6446321"/>
            <a:ext cx="4565370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멘토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교수님을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통해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과제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발주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기업에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추가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데이터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요청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.</a:t>
            </a:r>
          </a:p>
          <a:p>
            <a:pPr algn="l">
              <a:lnSpc>
                <a:spcPts val="3975"/>
              </a:lnSpc>
            </a:pPr>
            <a:r>
              <a:rPr lang="ko-KR" alt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총 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1627개의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데이터</a:t>
            </a:r>
            <a:r>
              <a:rPr lang="ko-KR" alt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를 수집</a:t>
            </a:r>
            <a:endParaRPr lang="en-US" sz="2500" dirty="0">
              <a:solidFill>
                <a:srgbClr val="0094EB"/>
              </a:solidFill>
              <a:latin typeface="용이고딕-레귤러"/>
              <a:ea typeface="용이고딕-레귤러"/>
            </a:endParaRPr>
          </a:p>
          <a:p>
            <a:pPr algn="l">
              <a:lnSpc>
                <a:spcPts val="3975"/>
              </a:lnSpc>
            </a:pP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(510개의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정상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, 188개의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불량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,</a:t>
            </a:r>
          </a:p>
          <a:p>
            <a:pPr algn="l">
              <a:lnSpc>
                <a:spcPts val="3975"/>
              </a:lnSpc>
              <a:spcBef>
                <a:spcPct val="0"/>
              </a:spcBef>
            </a:pP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929개의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보류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80419" y="714523"/>
            <a:ext cx="3443511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0"/>
              </a:lnSpc>
            </a:pPr>
            <a:r>
              <a:rPr lang="ko-KR" altLang="en-US" sz="7000" dirty="0">
                <a:solidFill>
                  <a:srgbClr val="003EA8"/>
                </a:solidFill>
                <a:ea typeface="용이고딕-레귤러 Bold"/>
              </a:rPr>
              <a:t>개선 상황</a:t>
            </a:r>
            <a:endParaRPr lang="en-US" sz="7000" dirty="0">
              <a:solidFill>
                <a:srgbClr val="003EA8"/>
              </a:solidFill>
              <a:ea typeface="용이고딕-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1054071" y="931058"/>
            <a:ext cx="447335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94EB"/>
                </a:solidFill>
                <a:latin typeface="Montserrat Classic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0927" y="1192996"/>
            <a:ext cx="206597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(중간 발표 이후)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16299" y="2964309"/>
            <a:ext cx="3323569" cy="76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6"/>
              </a:lnSpc>
            </a:pPr>
            <a:r>
              <a:rPr lang="en-US" sz="4800">
                <a:solidFill>
                  <a:srgbClr val="003EA8"/>
                </a:solidFill>
                <a:ea typeface="용이고딕-레귤러 Bold"/>
              </a:rPr>
              <a:t>데이터셋 부족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91728" y="4060308"/>
            <a:ext cx="5741888" cy="15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2575">
                <a:solidFill>
                  <a:srgbClr val="000000"/>
                </a:solidFill>
                <a:latin typeface="용이고딕-레귤러"/>
                <a:ea typeface="용이고딕-레귤러"/>
              </a:rPr>
              <a:t>딥러닝을 진행하기에는 매우 부족한 133개의      데이터를 사용하여 딥러닝 학습과 테스트를 진행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301" y="7476804"/>
            <a:ext cx="820222" cy="584798"/>
          </a:xfrm>
          <a:custGeom>
            <a:avLst/>
            <a:gdLst/>
            <a:ahLst/>
            <a:cxnLst/>
            <a:rect l="l" t="t" r="r" b="b"/>
            <a:pathLst>
              <a:path w="820222" h="584798">
                <a:moveTo>
                  <a:pt x="0" y="0"/>
                </a:moveTo>
                <a:lnTo>
                  <a:pt x="820222" y="0"/>
                </a:lnTo>
                <a:lnTo>
                  <a:pt x="820222" y="584798"/>
                </a:lnTo>
                <a:lnTo>
                  <a:pt x="0" y="584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480419" y="714523"/>
            <a:ext cx="3443511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0"/>
              </a:lnSpc>
            </a:pPr>
            <a:r>
              <a:rPr lang="ko-KR" altLang="en-US" sz="7000" dirty="0">
                <a:solidFill>
                  <a:srgbClr val="003EA8"/>
                </a:solidFill>
                <a:ea typeface="용이고딕-레귤러 Bold"/>
              </a:rPr>
              <a:t>개선 상황</a:t>
            </a:r>
            <a:endParaRPr lang="en-US" sz="7000" dirty="0">
              <a:solidFill>
                <a:srgbClr val="003EA8"/>
              </a:solidFill>
              <a:ea typeface="용이고딕-레귤러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1054071" y="931058"/>
            <a:ext cx="447335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94EB"/>
                </a:solidFill>
                <a:latin typeface="Montserrat Classic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0927" y="1192996"/>
            <a:ext cx="206597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용이고딕-레귤러"/>
                <a:ea typeface="용이고딕-레귤러"/>
              </a:rPr>
              <a:t>(중간 발표 이후)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6947" y="7372029"/>
            <a:ext cx="5784449" cy="200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드롭아웃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규제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,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조기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종료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등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여러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latin typeface="용이고딕-레귤러"/>
                <a:ea typeface="용이고딕-레귤러"/>
              </a:rPr>
              <a:t>가지</a:t>
            </a:r>
            <a:r>
              <a:rPr lang="en-US" sz="2500" dirty="0">
                <a:solidFill>
                  <a:srgbClr val="0094EB"/>
                </a:solidFill>
                <a:latin typeface="용이고딕-레귤러"/>
                <a:ea typeface="용이고딕-레귤러"/>
              </a:rPr>
              <a:t> </a:t>
            </a:r>
          </a:p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0094EB"/>
                </a:solidFill>
                <a:ea typeface="용이고딕-레귤러"/>
              </a:rPr>
              <a:t>과적합</a:t>
            </a:r>
            <a:r>
              <a:rPr lang="en-US" sz="2500" dirty="0">
                <a:solidFill>
                  <a:srgbClr val="0094EB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ea typeface="용이고딕-레귤러"/>
              </a:rPr>
              <a:t>방지</a:t>
            </a:r>
            <a:r>
              <a:rPr lang="en-US" sz="2500" dirty="0">
                <a:solidFill>
                  <a:srgbClr val="0094EB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ea typeface="용이고딕-레귤러"/>
              </a:rPr>
              <a:t>방법을</a:t>
            </a:r>
            <a:r>
              <a:rPr lang="en-US" sz="2500" dirty="0">
                <a:solidFill>
                  <a:srgbClr val="0094EB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ea typeface="용이고딕-레귤러"/>
              </a:rPr>
              <a:t>학습에</a:t>
            </a:r>
            <a:r>
              <a:rPr lang="en-US" sz="2500" dirty="0">
                <a:solidFill>
                  <a:srgbClr val="0094EB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94EB"/>
                </a:solidFill>
                <a:ea typeface="용이고딕-레귤러"/>
              </a:rPr>
              <a:t>적용해봄</a:t>
            </a:r>
            <a:endParaRPr lang="en-US" sz="2500" dirty="0">
              <a:solidFill>
                <a:srgbClr val="0094EB"/>
              </a:solidFill>
              <a:ea typeface="용이고딕-레귤러"/>
            </a:endParaRPr>
          </a:p>
          <a:p>
            <a:pPr algn="ctr">
              <a:lnSpc>
                <a:spcPts val="3975"/>
              </a:lnSpc>
              <a:spcBef>
                <a:spcPct val="0"/>
              </a:spcBef>
            </a:pPr>
            <a:endParaRPr lang="en-US" sz="2500" dirty="0">
              <a:solidFill>
                <a:srgbClr val="0094EB"/>
              </a:solidFill>
              <a:ea typeface="용이고딕-레귤러"/>
            </a:endParaRPr>
          </a:p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sz="2500" dirty="0">
                <a:solidFill>
                  <a:srgbClr val="0094EB"/>
                </a:solidFill>
                <a:ea typeface="용이고딕-레귤러"/>
              </a:rPr>
              <a:t>&gt;&gt; </a:t>
            </a:r>
            <a:r>
              <a:rPr lang="ko-KR" altLang="en-US" sz="2500" dirty="0">
                <a:solidFill>
                  <a:srgbClr val="0094EB"/>
                </a:solidFill>
                <a:ea typeface="용이고딕-레귤러"/>
              </a:rPr>
              <a:t>최종적으로 조기 종료를 해결방법으로 채택</a:t>
            </a:r>
            <a:endParaRPr lang="en-US" sz="2500" dirty="0">
              <a:solidFill>
                <a:srgbClr val="0094EB"/>
              </a:solidFill>
              <a:ea typeface="용이고딕-레귤러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03325" y="3034126"/>
            <a:ext cx="3191692" cy="76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4800">
                <a:solidFill>
                  <a:srgbClr val="003EA8"/>
                </a:solidFill>
                <a:ea typeface="용이고딕-레귤러 Bold"/>
              </a:rPr>
              <a:t>과적합 문제</a:t>
            </a:r>
          </a:p>
        </p:txBody>
      </p:sp>
      <p:sp>
        <p:nvSpPr>
          <p:cNvPr id="9" name="Freeform 9"/>
          <p:cNvSpPr/>
          <p:nvPr/>
        </p:nvSpPr>
        <p:spPr>
          <a:xfrm>
            <a:off x="9144000" y="3859102"/>
            <a:ext cx="7024715" cy="3617703"/>
          </a:xfrm>
          <a:custGeom>
            <a:avLst/>
            <a:gdLst/>
            <a:ahLst/>
            <a:cxnLst/>
            <a:rect l="l" t="t" r="r" b="b"/>
            <a:pathLst>
              <a:path w="7024715" h="3617703">
                <a:moveTo>
                  <a:pt x="0" y="0"/>
                </a:moveTo>
                <a:lnTo>
                  <a:pt x="7024715" y="0"/>
                </a:lnTo>
                <a:lnTo>
                  <a:pt x="7024715" y="3617702"/>
                </a:lnTo>
                <a:lnTo>
                  <a:pt x="0" y="3617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56E2E43-019A-F12C-CFAB-62DE5E58FBF5}"/>
              </a:ext>
            </a:extLst>
          </p:cNvPr>
          <p:cNvSpPr txBox="1"/>
          <p:nvPr/>
        </p:nvSpPr>
        <p:spPr>
          <a:xfrm>
            <a:off x="1456134" y="4170939"/>
            <a:ext cx="688607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제작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한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딥러닝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모델이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학습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데이터에서</a:t>
            </a:r>
            <a:r>
              <a:rPr lang="en-US" sz="2500" dirty="0">
                <a:solidFill>
                  <a:srgbClr val="000000"/>
                </a:solidFill>
                <a:ea typeface="용이고딕-레귤러"/>
              </a:rPr>
              <a:t> </a:t>
            </a:r>
          </a:p>
          <a:p>
            <a:pPr algn="ctr">
              <a:lnSpc>
                <a:spcPts val="3975"/>
              </a:lnSpc>
            </a:pPr>
            <a:r>
              <a:rPr lang="en-US" sz="2500" dirty="0" err="1">
                <a:solidFill>
                  <a:srgbClr val="000000"/>
                </a:solidFill>
                <a:ea typeface="용이고딕-레귤러"/>
              </a:rPr>
              <a:t>과적합</a:t>
            </a:r>
            <a:r>
              <a:rPr lang="ko-KR" altLang="en-US" sz="2500" dirty="0">
                <a:solidFill>
                  <a:srgbClr val="000000"/>
                </a:solidFill>
                <a:ea typeface="용이고딕-레귤러"/>
              </a:rPr>
              <a:t>된 모습을 보임</a:t>
            </a:r>
            <a:endParaRPr lang="en-US" sz="2500" dirty="0">
              <a:solidFill>
                <a:srgbClr val="000000"/>
              </a:solidFill>
              <a:ea typeface="용이고딕-레귤러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1042</Words>
  <Application>Microsoft Office PowerPoint</Application>
  <PresentationFormat>사용자 지정</PresentationFormat>
  <Paragraphs>204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Calibri</vt:lpstr>
      <vt:lpstr>용이고딕-레귤러 Bold</vt:lpstr>
      <vt:lpstr>210 네모진 Ultra-Bold</vt:lpstr>
      <vt:lpstr>Montserrat Classic Bold</vt:lpstr>
      <vt:lpstr>용이고딕-레귤러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빅브라더_CMM데이터_최종발표_1</dc:title>
  <cp:lastModifiedBy>이승훈</cp:lastModifiedBy>
  <cp:revision>5</cp:revision>
  <dcterms:created xsi:type="dcterms:W3CDTF">2006-08-16T00:00:00Z</dcterms:created>
  <dcterms:modified xsi:type="dcterms:W3CDTF">2024-06-16T14:03:52Z</dcterms:modified>
  <dc:identifier>DAGEk526lpg</dc:identifier>
</cp:coreProperties>
</file>